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2" r:id="rId1"/>
  </p:sldMasterIdLst>
  <p:notesMasterIdLst>
    <p:notesMasterId r:id="rId99"/>
  </p:notesMasterIdLst>
  <p:handoutMasterIdLst>
    <p:handoutMasterId r:id="rId100"/>
  </p:handoutMasterIdLst>
  <p:sldIdLst>
    <p:sldId id="256" r:id="rId2"/>
    <p:sldId id="258" r:id="rId3"/>
    <p:sldId id="259" r:id="rId4"/>
    <p:sldId id="265" r:id="rId5"/>
    <p:sldId id="260" r:id="rId6"/>
    <p:sldId id="289" r:id="rId7"/>
    <p:sldId id="261" r:id="rId8"/>
    <p:sldId id="290" r:id="rId9"/>
    <p:sldId id="262" r:id="rId10"/>
    <p:sldId id="263" r:id="rId11"/>
    <p:sldId id="257" r:id="rId12"/>
    <p:sldId id="291" r:id="rId13"/>
    <p:sldId id="264" r:id="rId14"/>
    <p:sldId id="292" r:id="rId15"/>
    <p:sldId id="266" r:id="rId16"/>
    <p:sldId id="268" r:id="rId17"/>
    <p:sldId id="334" r:id="rId18"/>
    <p:sldId id="335" r:id="rId19"/>
    <p:sldId id="336" r:id="rId20"/>
    <p:sldId id="337" r:id="rId21"/>
    <p:sldId id="338" r:id="rId22"/>
    <p:sldId id="339" r:id="rId23"/>
    <p:sldId id="340" r:id="rId24"/>
    <p:sldId id="341" r:id="rId25"/>
    <p:sldId id="342" r:id="rId26"/>
    <p:sldId id="343" r:id="rId27"/>
    <p:sldId id="344" r:id="rId28"/>
    <p:sldId id="345" r:id="rId29"/>
    <p:sldId id="346" r:id="rId30"/>
    <p:sldId id="347" r:id="rId31"/>
    <p:sldId id="348" r:id="rId32"/>
    <p:sldId id="349" r:id="rId33"/>
    <p:sldId id="350" r:id="rId34"/>
    <p:sldId id="351" r:id="rId35"/>
    <p:sldId id="352" r:id="rId36"/>
    <p:sldId id="353" r:id="rId37"/>
    <p:sldId id="354" r:id="rId38"/>
    <p:sldId id="355" r:id="rId39"/>
    <p:sldId id="356" r:id="rId40"/>
    <p:sldId id="357" r:id="rId41"/>
    <p:sldId id="358" r:id="rId42"/>
    <p:sldId id="359" r:id="rId43"/>
    <p:sldId id="360" r:id="rId44"/>
    <p:sldId id="361" r:id="rId45"/>
    <p:sldId id="362" r:id="rId46"/>
    <p:sldId id="363" r:id="rId47"/>
    <p:sldId id="371" r:id="rId48"/>
    <p:sldId id="364" r:id="rId49"/>
    <p:sldId id="365" r:id="rId50"/>
    <p:sldId id="366" r:id="rId51"/>
    <p:sldId id="367" r:id="rId52"/>
    <p:sldId id="368" r:id="rId53"/>
    <p:sldId id="369" r:id="rId54"/>
    <p:sldId id="370" r:id="rId55"/>
    <p:sldId id="413" r:id="rId56"/>
    <p:sldId id="372" r:id="rId57"/>
    <p:sldId id="373" r:id="rId58"/>
    <p:sldId id="374" r:id="rId59"/>
    <p:sldId id="375" r:id="rId60"/>
    <p:sldId id="376" r:id="rId61"/>
    <p:sldId id="377" r:id="rId62"/>
    <p:sldId id="378" r:id="rId63"/>
    <p:sldId id="379" r:id="rId64"/>
    <p:sldId id="386" r:id="rId65"/>
    <p:sldId id="380" r:id="rId66"/>
    <p:sldId id="381" r:id="rId67"/>
    <p:sldId id="382" r:id="rId68"/>
    <p:sldId id="383" r:id="rId69"/>
    <p:sldId id="384" r:id="rId70"/>
    <p:sldId id="385" r:id="rId71"/>
    <p:sldId id="414" r:id="rId72"/>
    <p:sldId id="387" r:id="rId73"/>
    <p:sldId id="388" r:id="rId74"/>
    <p:sldId id="389" r:id="rId75"/>
    <p:sldId id="390" r:id="rId76"/>
    <p:sldId id="391" r:id="rId77"/>
    <p:sldId id="392" r:id="rId78"/>
    <p:sldId id="393" r:id="rId79"/>
    <p:sldId id="394" r:id="rId80"/>
    <p:sldId id="395" r:id="rId81"/>
    <p:sldId id="396" r:id="rId82"/>
    <p:sldId id="397" r:id="rId83"/>
    <p:sldId id="398" r:id="rId84"/>
    <p:sldId id="399" r:id="rId85"/>
    <p:sldId id="400" r:id="rId86"/>
    <p:sldId id="401" r:id="rId87"/>
    <p:sldId id="402" r:id="rId88"/>
    <p:sldId id="403" r:id="rId89"/>
    <p:sldId id="404" r:id="rId90"/>
    <p:sldId id="405" r:id="rId91"/>
    <p:sldId id="415" r:id="rId92"/>
    <p:sldId id="407" r:id="rId93"/>
    <p:sldId id="408" r:id="rId94"/>
    <p:sldId id="409" r:id="rId95"/>
    <p:sldId id="410" r:id="rId96"/>
    <p:sldId id="411" r:id="rId97"/>
    <p:sldId id="412" r:id="rId9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66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01" Type="http://schemas.openxmlformats.org/officeDocument/2006/relationships/printerSettings" Target="printerSettings/printerSettings1.bin"/><Relationship Id="rId102" Type="http://schemas.openxmlformats.org/officeDocument/2006/relationships/presProps" Target="presProps.xml"/><Relationship Id="rId103" Type="http://schemas.openxmlformats.org/officeDocument/2006/relationships/viewProps" Target="viewProps.xml"/><Relationship Id="rId104" Type="http://schemas.openxmlformats.org/officeDocument/2006/relationships/theme" Target="theme/theme1.xml"/><Relationship Id="rId10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notesMaster" Target="notesMasters/notesMaster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handoutMaster" Target="handoutMasters/handoutMaster1.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A3655AD-9C7A-9D4F-96A1-FE7218A07138}" type="datetimeFigureOut">
              <a:rPr lang="en-US"/>
              <a:pPr>
                <a:defRPr/>
              </a:pPr>
              <a:t>1/30/14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4620FB2-D05D-054D-ABB4-35954A72A5C7}" type="slidenum">
              <a:rPr lang="en-US"/>
              <a:pPr>
                <a:defRPr/>
              </a:pPr>
              <a:t>‹#›</a:t>
            </a:fld>
            <a:endParaRPr lang="en-US"/>
          </a:p>
        </p:txBody>
      </p:sp>
    </p:spTree>
    <p:extLst>
      <p:ext uri="{BB962C8B-B14F-4D97-AF65-F5344CB8AC3E}">
        <p14:creationId xmlns:p14="http://schemas.microsoft.com/office/powerpoint/2010/main" val="41513604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B274FAA-5091-AB49-8441-2109040000BF}" type="datetimeFigureOut">
              <a:rPr lang="en-US"/>
              <a:pPr>
                <a:defRPr/>
              </a:pPr>
              <a:t>1/30/14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BC7F36B0-9257-B142-8C52-01D94EFCD777}" type="slidenum">
              <a:rPr lang="en-US"/>
              <a:pPr>
                <a:defRPr/>
              </a:pPr>
              <a:t>‹#›</a:t>
            </a:fld>
            <a:endParaRPr lang="en-US"/>
          </a:p>
        </p:txBody>
      </p:sp>
    </p:spTree>
    <p:extLst>
      <p:ext uri="{BB962C8B-B14F-4D97-AF65-F5344CB8AC3E}">
        <p14:creationId xmlns:p14="http://schemas.microsoft.com/office/powerpoint/2010/main" val="278662190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88770" name="Rectangle 2"/>
          <p:cNvSpPr>
            <a:spLocks noGrp="1" noChangeArrowheads="1"/>
          </p:cNvSpPr>
          <p:nvPr>
            <p:ph type="ctrTitle"/>
          </p:nvPr>
        </p:nvSpPr>
        <p:spPr>
          <a:xfrm>
            <a:off x="1143000" y="1219200"/>
            <a:ext cx="6934200" cy="1828800"/>
          </a:xfrm>
        </p:spPr>
        <p:txBody>
          <a:bodyPr anchor="t"/>
          <a:lstStyle>
            <a:lvl1pPr>
              <a:defRPr sz="4400" b="1"/>
            </a:lvl1pPr>
          </a:lstStyle>
          <a:p>
            <a:r>
              <a:rPr lang="en-US"/>
              <a:t>Click to edit Master title style</a:t>
            </a:r>
          </a:p>
        </p:txBody>
      </p:sp>
      <p:sp>
        <p:nvSpPr>
          <p:cNvPr id="288771" name="Rectangle 3"/>
          <p:cNvSpPr>
            <a:spLocks noGrp="1" noChangeArrowheads="1"/>
          </p:cNvSpPr>
          <p:nvPr>
            <p:ph type="subTitle" idx="1"/>
          </p:nvPr>
        </p:nvSpPr>
        <p:spPr>
          <a:xfrm>
            <a:off x="1828800" y="3581400"/>
            <a:ext cx="5562600" cy="1371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xfrm>
            <a:off x="76200" y="6405563"/>
            <a:ext cx="1905000" cy="457200"/>
          </a:xfrm>
        </p:spPr>
        <p:txBody>
          <a:bodyPr/>
          <a:lstStyle>
            <a:lvl1pPr>
              <a:defRPr smtClean="0"/>
            </a:lvl1pPr>
          </a:lstStyle>
          <a:p>
            <a:pPr>
              <a:defRPr/>
            </a:pPr>
            <a:r>
              <a:rPr lang="en-US"/>
              <a:t>January 17, 2014</a:t>
            </a:r>
          </a:p>
        </p:txBody>
      </p:sp>
      <p:sp>
        <p:nvSpPr>
          <p:cNvPr id="5" name="Rectangle 5"/>
          <p:cNvSpPr>
            <a:spLocks noGrp="1" noChangeArrowheads="1"/>
          </p:cNvSpPr>
          <p:nvPr>
            <p:ph type="ftr" sz="quarter" idx="11"/>
          </p:nvPr>
        </p:nvSpPr>
        <p:spPr>
          <a:xfrm>
            <a:off x="3124200" y="6405563"/>
            <a:ext cx="2895600" cy="457200"/>
          </a:xfrm>
        </p:spPr>
        <p:txBody>
          <a:bodyPr/>
          <a:lstStyle>
            <a:lvl1pPr>
              <a:defRPr/>
            </a:lvl1pPr>
          </a:lstStyle>
          <a:p>
            <a:pPr>
              <a:defRPr/>
            </a:pPr>
            <a:r>
              <a:rPr lang="en-US"/>
              <a:t>Prepared by Brett W. Hogland</a:t>
            </a:r>
          </a:p>
        </p:txBody>
      </p:sp>
      <p:sp>
        <p:nvSpPr>
          <p:cNvPr id="6" name="Rectangle 6"/>
          <p:cNvSpPr>
            <a:spLocks noGrp="1" noChangeArrowheads="1"/>
          </p:cNvSpPr>
          <p:nvPr>
            <p:ph type="sldNum" sz="quarter" idx="12"/>
          </p:nvPr>
        </p:nvSpPr>
        <p:spPr>
          <a:xfrm>
            <a:off x="7162800" y="6405563"/>
            <a:ext cx="1905000" cy="457200"/>
          </a:xfrm>
        </p:spPr>
        <p:txBody>
          <a:bodyPr/>
          <a:lstStyle>
            <a:lvl1pPr>
              <a:defRPr/>
            </a:lvl1pPr>
          </a:lstStyle>
          <a:p>
            <a:pPr>
              <a:defRPr/>
            </a:pPr>
            <a:fld id="{CFD1ACF9-32E5-2E40-AD78-E8BCF860DFBE}" type="slidenum">
              <a:rPr lang="en-US"/>
              <a:pPr>
                <a:defRPr/>
              </a:pPr>
              <a:t>‹#›</a:t>
            </a:fld>
            <a:endParaRPr lang="en-US"/>
          </a:p>
        </p:txBody>
      </p:sp>
    </p:spTree>
    <p:extLst>
      <p:ext uri="{BB962C8B-B14F-4D97-AF65-F5344CB8AC3E}">
        <p14:creationId xmlns:p14="http://schemas.microsoft.com/office/powerpoint/2010/main" val="2387954788"/>
      </p:ext>
    </p:extLst>
  </p:cSld>
  <p:clrMapOvr>
    <a:masterClrMapping/>
  </p:clrMapOvr>
  <p:transition xmlns:p14="http://schemas.microsoft.com/office/powerpoint/2010/mai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t>January 17, 2014</a:t>
            </a:r>
          </a:p>
        </p:txBody>
      </p:sp>
      <p:sp>
        <p:nvSpPr>
          <p:cNvPr id="5" name="Rectangle 5"/>
          <p:cNvSpPr>
            <a:spLocks noGrp="1" noChangeArrowheads="1"/>
          </p:cNvSpPr>
          <p:nvPr>
            <p:ph type="ftr" sz="quarter" idx="11"/>
          </p:nvPr>
        </p:nvSpPr>
        <p:spPr/>
        <p:txBody>
          <a:bodyPr/>
          <a:lstStyle>
            <a:lvl1pPr>
              <a:defRPr/>
            </a:lvl1pPr>
          </a:lstStyle>
          <a:p>
            <a:pPr>
              <a:defRPr/>
            </a:pPr>
            <a:r>
              <a:rPr lang="en-US"/>
              <a:t>Prepared by Brett W. Hogland</a:t>
            </a:r>
          </a:p>
        </p:txBody>
      </p:sp>
      <p:sp>
        <p:nvSpPr>
          <p:cNvPr id="6" name="Rectangle 6"/>
          <p:cNvSpPr>
            <a:spLocks noGrp="1" noChangeArrowheads="1"/>
          </p:cNvSpPr>
          <p:nvPr>
            <p:ph type="sldNum" sz="quarter" idx="12"/>
          </p:nvPr>
        </p:nvSpPr>
        <p:spPr/>
        <p:txBody>
          <a:bodyPr/>
          <a:lstStyle>
            <a:lvl1pPr>
              <a:defRPr/>
            </a:lvl1pPr>
          </a:lstStyle>
          <a:p>
            <a:pPr>
              <a:defRPr/>
            </a:pPr>
            <a:fld id="{A9DA3B38-C728-694D-838A-2798F7B597D1}" type="slidenum">
              <a:rPr lang="en-US"/>
              <a:pPr>
                <a:defRPr/>
              </a:pPr>
              <a:t>‹#›</a:t>
            </a:fld>
            <a:endParaRPr lang="en-US"/>
          </a:p>
        </p:txBody>
      </p:sp>
    </p:spTree>
    <p:extLst>
      <p:ext uri="{BB962C8B-B14F-4D97-AF65-F5344CB8AC3E}">
        <p14:creationId xmlns:p14="http://schemas.microsoft.com/office/powerpoint/2010/main" val="1189816550"/>
      </p:ext>
    </p:extLst>
  </p:cSld>
  <p:clrMapOvr>
    <a:masterClrMapping/>
  </p:clrMapOvr>
  <p:transition xmlns:p14="http://schemas.microsoft.com/office/powerpoint/2010/mai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304800"/>
            <a:ext cx="19050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04800"/>
            <a:ext cx="55626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t>January 17, 2014</a:t>
            </a:r>
          </a:p>
        </p:txBody>
      </p:sp>
      <p:sp>
        <p:nvSpPr>
          <p:cNvPr id="5" name="Rectangle 5"/>
          <p:cNvSpPr>
            <a:spLocks noGrp="1" noChangeArrowheads="1"/>
          </p:cNvSpPr>
          <p:nvPr>
            <p:ph type="ftr" sz="quarter" idx="11"/>
          </p:nvPr>
        </p:nvSpPr>
        <p:spPr/>
        <p:txBody>
          <a:bodyPr/>
          <a:lstStyle>
            <a:lvl1pPr>
              <a:defRPr/>
            </a:lvl1pPr>
          </a:lstStyle>
          <a:p>
            <a:pPr>
              <a:defRPr/>
            </a:pPr>
            <a:r>
              <a:rPr lang="en-US"/>
              <a:t>Prepared by Brett W. Hogland</a:t>
            </a:r>
          </a:p>
        </p:txBody>
      </p:sp>
      <p:sp>
        <p:nvSpPr>
          <p:cNvPr id="6" name="Rectangle 6"/>
          <p:cNvSpPr>
            <a:spLocks noGrp="1" noChangeArrowheads="1"/>
          </p:cNvSpPr>
          <p:nvPr>
            <p:ph type="sldNum" sz="quarter" idx="12"/>
          </p:nvPr>
        </p:nvSpPr>
        <p:spPr/>
        <p:txBody>
          <a:bodyPr/>
          <a:lstStyle>
            <a:lvl1pPr>
              <a:defRPr/>
            </a:lvl1pPr>
          </a:lstStyle>
          <a:p>
            <a:pPr>
              <a:defRPr/>
            </a:pPr>
            <a:fld id="{C503367B-6D53-124D-9AEE-49DB14DF523C}" type="slidenum">
              <a:rPr lang="en-US"/>
              <a:pPr>
                <a:defRPr/>
              </a:pPr>
              <a:t>‹#›</a:t>
            </a:fld>
            <a:endParaRPr lang="en-US"/>
          </a:p>
        </p:txBody>
      </p:sp>
    </p:spTree>
    <p:extLst>
      <p:ext uri="{BB962C8B-B14F-4D97-AF65-F5344CB8AC3E}">
        <p14:creationId xmlns:p14="http://schemas.microsoft.com/office/powerpoint/2010/main" val="3821893058"/>
      </p:ext>
    </p:extLst>
  </p:cSld>
  <p:clrMapOvr>
    <a:masterClrMapping/>
  </p:clrMapOvr>
  <p:transition xmlns:p14="http://schemas.microsoft.com/office/powerpoint/2010/mai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rot="16200000">
            <a:off x="-1552575" y="4600575"/>
            <a:ext cx="3657600" cy="400050"/>
          </a:xfrm>
          <a:prstGeom prst="rect">
            <a:avLst/>
          </a:prstGeom>
          <a:noFill/>
        </p:spPr>
        <p:txBody>
          <a:bodyPr>
            <a:spAutoFit/>
          </a:bodyPr>
          <a:lstStyle/>
          <a:p>
            <a:pPr>
              <a:defRPr/>
            </a:pPr>
            <a:r>
              <a:rPr lang="en-US" sz="2000" dirty="0">
                <a:solidFill>
                  <a:schemeClr val="accent5"/>
                </a:solidFill>
                <a:effectLst>
                  <a:outerShdw blurRad="50800" dist="38100" dir="2700000" algn="tl" rotWithShape="0">
                    <a:prstClr val="black">
                      <a:alpha val="40000"/>
                    </a:prstClr>
                  </a:outerShdw>
                </a:effectLst>
                <a:latin typeface="Copperplate"/>
                <a:cs typeface="Copperplate"/>
              </a:rPr>
              <a:t>Church Discipline</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dirty="0"/>
            </a:lvl1pPr>
          </a:lstStyle>
          <a:p>
            <a:pPr>
              <a:defRPr/>
            </a:pPr>
            <a:endParaRPr lang="en-US"/>
          </a:p>
        </p:txBody>
      </p:sp>
      <p:sp>
        <p:nvSpPr>
          <p:cNvPr id="6" name="Rectangle 5"/>
          <p:cNvSpPr>
            <a:spLocks noGrp="1" noChangeArrowheads="1"/>
          </p:cNvSpPr>
          <p:nvPr>
            <p:ph type="ftr" sz="quarter" idx="11"/>
          </p:nvPr>
        </p:nvSpPr>
        <p:spPr/>
        <p:txBody>
          <a:bodyPr/>
          <a:lstStyle>
            <a:lvl1pPr>
              <a:defRPr sz="900" smtClean="0"/>
            </a:lvl1pPr>
          </a:lstStyle>
          <a:p>
            <a:pPr>
              <a:defRPr/>
            </a:pPr>
            <a:r>
              <a:rPr lang="en-US"/>
              <a:t>Prepared by Brett W. Hogland</a:t>
            </a:r>
          </a:p>
        </p:txBody>
      </p:sp>
      <p:sp>
        <p:nvSpPr>
          <p:cNvPr id="7" name="Rectangle 6"/>
          <p:cNvSpPr>
            <a:spLocks noGrp="1" noChangeArrowheads="1"/>
          </p:cNvSpPr>
          <p:nvPr>
            <p:ph type="sldNum" sz="quarter" idx="12"/>
          </p:nvPr>
        </p:nvSpPr>
        <p:spPr/>
        <p:txBody>
          <a:bodyPr/>
          <a:lstStyle>
            <a:lvl1pPr>
              <a:defRPr/>
            </a:lvl1pPr>
          </a:lstStyle>
          <a:p>
            <a:pPr>
              <a:defRPr/>
            </a:pPr>
            <a:fld id="{2043EC86-DF73-4A43-8185-F78291A45014}" type="slidenum">
              <a:rPr lang="en-US"/>
              <a:pPr>
                <a:defRPr/>
              </a:pPr>
              <a:t>‹#›</a:t>
            </a:fld>
            <a:endParaRPr lang="en-US"/>
          </a:p>
        </p:txBody>
      </p:sp>
    </p:spTree>
    <p:extLst>
      <p:ext uri="{BB962C8B-B14F-4D97-AF65-F5344CB8AC3E}">
        <p14:creationId xmlns:p14="http://schemas.microsoft.com/office/powerpoint/2010/main" val="3675060439"/>
      </p:ext>
    </p:extLst>
  </p:cSld>
  <p:clrMapOvr>
    <a:masterClrMapping/>
  </p:clrMapOvr>
  <p:transition xmlns:p14="http://schemas.microsoft.com/office/powerpoint/2010/mai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t>January 17, 2014</a:t>
            </a:r>
          </a:p>
        </p:txBody>
      </p:sp>
      <p:sp>
        <p:nvSpPr>
          <p:cNvPr id="5" name="Rectangle 5"/>
          <p:cNvSpPr>
            <a:spLocks noGrp="1" noChangeArrowheads="1"/>
          </p:cNvSpPr>
          <p:nvPr>
            <p:ph type="ftr" sz="quarter" idx="11"/>
          </p:nvPr>
        </p:nvSpPr>
        <p:spPr/>
        <p:txBody>
          <a:bodyPr/>
          <a:lstStyle>
            <a:lvl1pPr>
              <a:defRPr/>
            </a:lvl1pPr>
          </a:lstStyle>
          <a:p>
            <a:pPr>
              <a:defRPr/>
            </a:pPr>
            <a:r>
              <a:rPr lang="en-US"/>
              <a:t>Prepared by Brett W. Hogland</a:t>
            </a:r>
          </a:p>
        </p:txBody>
      </p:sp>
      <p:sp>
        <p:nvSpPr>
          <p:cNvPr id="6" name="Rectangle 6"/>
          <p:cNvSpPr>
            <a:spLocks noGrp="1" noChangeArrowheads="1"/>
          </p:cNvSpPr>
          <p:nvPr>
            <p:ph type="sldNum" sz="quarter" idx="12"/>
          </p:nvPr>
        </p:nvSpPr>
        <p:spPr/>
        <p:txBody>
          <a:bodyPr/>
          <a:lstStyle>
            <a:lvl1pPr>
              <a:defRPr/>
            </a:lvl1pPr>
          </a:lstStyle>
          <a:p>
            <a:pPr>
              <a:defRPr/>
            </a:pPr>
            <a:fld id="{6D6C7B07-1B04-8848-B6BE-73CF9F962418}" type="slidenum">
              <a:rPr lang="en-US"/>
              <a:pPr>
                <a:defRPr/>
              </a:pPr>
              <a:t>‹#›</a:t>
            </a:fld>
            <a:endParaRPr lang="en-US"/>
          </a:p>
        </p:txBody>
      </p:sp>
    </p:spTree>
    <p:extLst>
      <p:ext uri="{BB962C8B-B14F-4D97-AF65-F5344CB8AC3E}">
        <p14:creationId xmlns:p14="http://schemas.microsoft.com/office/powerpoint/2010/main" val="1417582646"/>
      </p:ext>
    </p:extLst>
  </p:cSld>
  <p:clrMapOvr>
    <a:masterClrMapping/>
  </p:clrMapOvr>
  <p:transition xmlns:p14="http://schemas.microsoft.com/office/powerpoint/2010/mai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524000"/>
            <a:ext cx="3619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05300" y="1524000"/>
            <a:ext cx="3619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smtClean="0"/>
            </a:lvl1pPr>
          </a:lstStyle>
          <a:p>
            <a:pPr>
              <a:defRPr/>
            </a:pPr>
            <a:r>
              <a:rPr lang="en-US"/>
              <a:t>January 17, 2014</a:t>
            </a:r>
          </a:p>
        </p:txBody>
      </p:sp>
      <p:sp>
        <p:nvSpPr>
          <p:cNvPr id="6" name="Rectangle 5"/>
          <p:cNvSpPr>
            <a:spLocks noGrp="1" noChangeArrowheads="1"/>
          </p:cNvSpPr>
          <p:nvPr>
            <p:ph type="ftr" sz="quarter" idx="11"/>
          </p:nvPr>
        </p:nvSpPr>
        <p:spPr/>
        <p:txBody>
          <a:bodyPr/>
          <a:lstStyle>
            <a:lvl1pPr>
              <a:defRPr/>
            </a:lvl1pPr>
          </a:lstStyle>
          <a:p>
            <a:pPr>
              <a:defRPr/>
            </a:pPr>
            <a:r>
              <a:rPr lang="en-US"/>
              <a:t>Prepared by Brett W. Hogland</a:t>
            </a:r>
          </a:p>
        </p:txBody>
      </p:sp>
      <p:sp>
        <p:nvSpPr>
          <p:cNvPr id="7" name="Rectangle 6"/>
          <p:cNvSpPr>
            <a:spLocks noGrp="1" noChangeArrowheads="1"/>
          </p:cNvSpPr>
          <p:nvPr>
            <p:ph type="sldNum" sz="quarter" idx="12"/>
          </p:nvPr>
        </p:nvSpPr>
        <p:spPr/>
        <p:txBody>
          <a:bodyPr/>
          <a:lstStyle>
            <a:lvl1pPr>
              <a:defRPr/>
            </a:lvl1pPr>
          </a:lstStyle>
          <a:p>
            <a:pPr>
              <a:defRPr/>
            </a:pPr>
            <a:fld id="{7287467D-C0E2-554F-94EC-D9701D1CB794}" type="slidenum">
              <a:rPr lang="en-US"/>
              <a:pPr>
                <a:defRPr/>
              </a:pPr>
              <a:t>‹#›</a:t>
            </a:fld>
            <a:endParaRPr lang="en-US"/>
          </a:p>
        </p:txBody>
      </p:sp>
    </p:spTree>
    <p:extLst>
      <p:ext uri="{BB962C8B-B14F-4D97-AF65-F5344CB8AC3E}">
        <p14:creationId xmlns:p14="http://schemas.microsoft.com/office/powerpoint/2010/main" val="1139788975"/>
      </p:ext>
    </p:extLst>
  </p:cSld>
  <p:clrMapOvr>
    <a:masterClrMapping/>
  </p:clrMapOvr>
  <p:transition xmlns:p14="http://schemas.microsoft.com/office/powerpoint/2010/mai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smtClean="0"/>
            </a:lvl1pPr>
          </a:lstStyle>
          <a:p>
            <a:pPr>
              <a:defRPr/>
            </a:pPr>
            <a:r>
              <a:rPr lang="en-US"/>
              <a:t>January 17, 2014</a:t>
            </a:r>
          </a:p>
        </p:txBody>
      </p:sp>
      <p:sp>
        <p:nvSpPr>
          <p:cNvPr id="8" name="Rectangle 5"/>
          <p:cNvSpPr>
            <a:spLocks noGrp="1" noChangeArrowheads="1"/>
          </p:cNvSpPr>
          <p:nvPr>
            <p:ph type="ftr" sz="quarter" idx="11"/>
          </p:nvPr>
        </p:nvSpPr>
        <p:spPr/>
        <p:txBody>
          <a:bodyPr/>
          <a:lstStyle>
            <a:lvl1pPr>
              <a:defRPr/>
            </a:lvl1pPr>
          </a:lstStyle>
          <a:p>
            <a:pPr>
              <a:defRPr/>
            </a:pPr>
            <a:r>
              <a:rPr lang="en-US"/>
              <a:t>Prepared by Brett W. Hogland</a:t>
            </a:r>
          </a:p>
        </p:txBody>
      </p:sp>
      <p:sp>
        <p:nvSpPr>
          <p:cNvPr id="9" name="Rectangle 6"/>
          <p:cNvSpPr>
            <a:spLocks noGrp="1" noChangeArrowheads="1"/>
          </p:cNvSpPr>
          <p:nvPr>
            <p:ph type="sldNum" sz="quarter" idx="12"/>
          </p:nvPr>
        </p:nvSpPr>
        <p:spPr/>
        <p:txBody>
          <a:bodyPr/>
          <a:lstStyle>
            <a:lvl1pPr>
              <a:defRPr/>
            </a:lvl1pPr>
          </a:lstStyle>
          <a:p>
            <a:pPr>
              <a:defRPr/>
            </a:pPr>
            <a:fld id="{CB316A72-C347-664C-961F-CA91F98064C2}" type="slidenum">
              <a:rPr lang="en-US"/>
              <a:pPr>
                <a:defRPr/>
              </a:pPr>
              <a:t>‹#›</a:t>
            </a:fld>
            <a:endParaRPr lang="en-US"/>
          </a:p>
        </p:txBody>
      </p:sp>
    </p:spTree>
    <p:extLst>
      <p:ext uri="{BB962C8B-B14F-4D97-AF65-F5344CB8AC3E}">
        <p14:creationId xmlns:p14="http://schemas.microsoft.com/office/powerpoint/2010/main" val="2870491372"/>
      </p:ext>
    </p:extLst>
  </p:cSld>
  <p:clrMapOvr>
    <a:masterClrMapping/>
  </p:clrMapOvr>
  <p:transition xmlns:p14="http://schemas.microsoft.com/office/powerpoint/2010/mai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smtClean="0"/>
            </a:lvl1pPr>
          </a:lstStyle>
          <a:p>
            <a:pPr>
              <a:defRPr/>
            </a:pPr>
            <a:r>
              <a:rPr lang="en-US"/>
              <a:t>January 17, 2014</a:t>
            </a:r>
          </a:p>
        </p:txBody>
      </p:sp>
      <p:sp>
        <p:nvSpPr>
          <p:cNvPr id="4" name="Rectangle 5"/>
          <p:cNvSpPr>
            <a:spLocks noGrp="1" noChangeArrowheads="1"/>
          </p:cNvSpPr>
          <p:nvPr>
            <p:ph type="ftr" sz="quarter" idx="11"/>
          </p:nvPr>
        </p:nvSpPr>
        <p:spPr/>
        <p:txBody>
          <a:bodyPr/>
          <a:lstStyle>
            <a:lvl1pPr>
              <a:defRPr/>
            </a:lvl1pPr>
          </a:lstStyle>
          <a:p>
            <a:pPr>
              <a:defRPr/>
            </a:pPr>
            <a:r>
              <a:rPr lang="en-US"/>
              <a:t>Prepared by Brett W. Hogland</a:t>
            </a:r>
          </a:p>
        </p:txBody>
      </p:sp>
      <p:sp>
        <p:nvSpPr>
          <p:cNvPr id="5" name="Rectangle 6"/>
          <p:cNvSpPr>
            <a:spLocks noGrp="1" noChangeArrowheads="1"/>
          </p:cNvSpPr>
          <p:nvPr>
            <p:ph type="sldNum" sz="quarter" idx="12"/>
          </p:nvPr>
        </p:nvSpPr>
        <p:spPr/>
        <p:txBody>
          <a:bodyPr/>
          <a:lstStyle>
            <a:lvl1pPr>
              <a:defRPr/>
            </a:lvl1pPr>
          </a:lstStyle>
          <a:p>
            <a:pPr>
              <a:defRPr/>
            </a:pPr>
            <a:fld id="{1A7D5A27-51EC-DC41-AA5E-9A31F1C01BF9}" type="slidenum">
              <a:rPr lang="en-US"/>
              <a:pPr>
                <a:defRPr/>
              </a:pPr>
              <a:t>‹#›</a:t>
            </a:fld>
            <a:endParaRPr lang="en-US"/>
          </a:p>
        </p:txBody>
      </p:sp>
    </p:spTree>
    <p:extLst>
      <p:ext uri="{BB962C8B-B14F-4D97-AF65-F5344CB8AC3E}">
        <p14:creationId xmlns:p14="http://schemas.microsoft.com/office/powerpoint/2010/main" val="4083134085"/>
      </p:ext>
    </p:extLst>
  </p:cSld>
  <p:clrMapOvr>
    <a:masterClrMapping/>
  </p:clrMapOvr>
  <p:transition xmlns:p14="http://schemas.microsoft.com/office/powerpoint/2010/mai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r>
              <a:rPr lang="en-US"/>
              <a:t>January 17, 2014</a:t>
            </a:r>
          </a:p>
        </p:txBody>
      </p:sp>
      <p:sp>
        <p:nvSpPr>
          <p:cNvPr id="3" name="Rectangle 5"/>
          <p:cNvSpPr>
            <a:spLocks noGrp="1" noChangeArrowheads="1"/>
          </p:cNvSpPr>
          <p:nvPr>
            <p:ph type="ftr" sz="quarter" idx="11"/>
          </p:nvPr>
        </p:nvSpPr>
        <p:spPr/>
        <p:txBody>
          <a:bodyPr/>
          <a:lstStyle>
            <a:lvl1pPr>
              <a:defRPr/>
            </a:lvl1pPr>
          </a:lstStyle>
          <a:p>
            <a:pPr>
              <a:defRPr/>
            </a:pPr>
            <a:r>
              <a:rPr lang="en-US"/>
              <a:t>Prepared by Brett W. Hogland</a:t>
            </a:r>
          </a:p>
        </p:txBody>
      </p:sp>
      <p:sp>
        <p:nvSpPr>
          <p:cNvPr id="4" name="Rectangle 6"/>
          <p:cNvSpPr>
            <a:spLocks noGrp="1" noChangeArrowheads="1"/>
          </p:cNvSpPr>
          <p:nvPr>
            <p:ph type="sldNum" sz="quarter" idx="12"/>
          </p:nvPr>
        </p:nvSpPr>
        <p:spPr/>
        <p:txBody>
          <a:bodyPr/>
          <a:lstStyle>
            <a:lvl1pPr>
              <a:defRPr/>
            </a:lvl1pPr>
          </a:lstStyle>
          <a:p>
            <a:pPr>
              <a:defRPr/>
            </a:pPr>
            <a:fld id="{53E0BBF8-4AFF-3041-BB06-51DCEEED4FB1}" type="slidenum">
              <a:rPr lang="en-US"/>
              <a:pPr>
                <a:defRPr/>
              </a:pPr>
              <a:t>‹#›</a:t>
            </a:fld>
            <a:endParaRPr lang="en-US"/>
          </a:p>
        </p:txBody>
      </p:sp>
    </p:spTree>
    <p:extLst>
      <p:ext uri="{BB962C8B-B14F-4D97-AF65-F5344CB8AC3E}">
        <p14:creationId xmlns:p14="http://schemas.microsoft.com/office/powerpoint/2010/main" val="4239464844"/>
      </p:ext>
    </p:extLst>
  </p:cSld>
  <p:clrMapOvr>
    <a:masterClrMapping/>
  </p:clrMapOvr>
  <p:transition xmlns:p14="http://schemas.microsoft.com/office/powerpoint/2010/mai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smtClean="0"/>
            </a:lvl1pPr>
          </a:lstStyle>
          <a:p>
            <a:pPr>
              <a:defRPr/>
            </a:pPr>
            <a:r>
              <a:rPr lang="en-US"/>
              <a:t>January 17, 2014</a:t>
            </a:r>
          </a:p>
        </p:txBody>
      </p:sp>
      <p:sp>
        <p:nvSpPr>
          <p:cNvPr id="6" name="Rectangle 5"/>
          <p:cNvSpPr>
            <a:spLocks noGrp="1" noChangeArrowheads="1"/>
          </p:cNvSpPr>
          <p:nvPr>
            <p:ph type="ftr" sz="quarter" idx="11"/>
          </p:nvPr>
        </p:nvSpPr>
        <p:spPr/>
        <p:txBody>
          <a:bodyPr/>
          <a:lstStyle>
            <a:lvl1pPr>
              <a:defRPr/>
            </a:lvl1pPr>
          </a:lstStyle>
          <a:p>
            <a:pPr>
              <a:defRPr/>
            </a:pPr>
            <a:r>
              <a:rPr lang="en-US"/>
              <a:t>Prepared by Brett W. Hogland</a:t>
            </a:r>
          </a:p>
        </p:txBody>
      </p:sp>
      <p:sp>
        <p:nvSpPr>
          <p:cNvPr id="7" name="Rectangle 6"/>
          <p:cNvSpPr>
            <a:spLocks noGrp="1" noChangeArrowheads="1"/>
          </p:cNvSpPr>
          <p:nvPr>
            <p:ph type="sldNum" sz="quarter" idx="12"/>
          </p:nvPr>
        </p:nvSpPr>
        <p:spPr/>
        <p:txBody>
          <a:bodyPr/>
          <a:lstStyle>
            <a:lvl1pPr>
              <a:defRPr/>
            </a:lvl1pPr>
          </a:lstStyle>
          <a:p>
            <a:pPr>
              <a:defRPr/>
            </a:pPr>
            <a:fld id="{D665670D-0DA4-0B42-95C4-79818040769C}" type="slidenum">
              <a:rPr lang="en-US"/>
              <a:pPr>
                <a:defRPr/>
              </a:pPr>
              <a:t>‹#›</a:t>
            </a:fld>
            <a:endParaRPr lang="en-US"/>
          </a:p>
        </p:txBody>
      </p:sp>
    </p:spTree>
    <p:extLst>
      <p:ext uri="{BB962C8B-B14F-4D97-AF65-F5344CB8AC3E}">
        <p14:creationId xmlns:p14="http://schemas.microsoft.com/office/powerpoint/2010/main" val="2800906653"/>
      </p:ext>
    </p:extLst>
  </p:cSld>
  <p:clrMapOvr>
    <a:masterClrMapping/>
  </p:clrMapOvr>
  <p:transition xmlns:p14="http://schemas.microsoft.com/office/powerpoint/2010/mai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smtClean="0"/>
            </a:lvl1pPr>
          </a:lstStyle>
          <a:p>
            <a:pPr>
              <a:defRPr/>
            </a:pPr>
            <a:r>
              <a:rPr lang="en-US"/>
              <a:t>January 17, 2014</a:t>
            </a:r>
          </a:p>
        </p:txBody>
      </p:sp>
      <p:sp>
        <p:nvSpPr>
          <p:cNvPr id="6" name="Rectangle 5"/>
          <p:cNvSpPr>
            <a:spLocks noGrp="1" noChangeArrowheads="1"/>
          </p:cNvSpPr>
          <p:nvPr>
            <p:ph type="ftr" sz="quarter" idx="11"/>
          </p:nvPr>
        </p:nvSpPr>
        <p:spPr/>
        <p:txBody>
          <a:bodyPr/>
          <a:lstStyle>
            <a:lvl1pPr>
              <a:defRPr/>
            </a:lvl1pPr>
          </a:lstStyle>
          <a:p>
            <a:pPr>
              <a:defRPr/>
            </a:pPr>
            <a:r>
              <a:rPr lang="en-US"/>
              <a:t>Prepared by Brett W. Hogland</a:t>
            </a:r>
          </a:p>
        </p:txBody>
      </p:sp>
      <p:sp>
        <p:nvSpPr>
          <p:cNvPr id="7" name="Rectangle 6"/>
          <p:cNvSpPr>
            <a:spLocks noGrp="1" noChangeArrowheads="1"/>
          </p:cNvSpPr>
          <p:nvPr>
            <p:ph type="sldNum" sz="quarter" idx="12"/>
          </p:nvPr>
        </p:nvSpPr>
        <p:spPr/>
        <p:txBody>
          <a:bodyPr/>
          <a:lstStyle>
            <a:lvl1pPr>
              <a:defRPr/>
            </a:lvl1pPr>
          </a:lstStyle>
          <a:p>
            <a:pPr>
              <a:defRPr/>
            </a:pPr>
            <a:fld id="{E9B090FB-BB34-074F-BAAB-FACC4BF1735D}" type="slidenum">
              <a:rPr lang="en-US"/>
              <a:pPr>
                <a:defRPr/>
              </a:pPr>
              <a:t>‹#›</a:t>
            </a:fld>
            <a:endParaRPr lang="en-US"/>
          </a:p>
        </p:txBody>
      </p:sp>
    </p:spTree>
    <p:extLst>
      <p:ext uri="{BB962C8B-B14F-4D97-AF65-F5344CB8AC3E}">
        <p14:creationId xmlns:p14="http://schemas.microsoft.com/office/powerpoint/2010/main" val="42273755"/>
      </p:ext>
    </p:extLst>
  </p:cSld>
  <p:clrMapOvr>
    <a:masterClrMapping/>
  </p:clrMapOvr>
  <p:transition xmlns:p14="http://schemas.microsoft.com/office/powerpoint/2010/main">
    <p:fade thruBlk="1"/>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304800"/>
            <a:ext cx="7620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533400" y="1524000"/>
            <a:ext cx="7391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7748" name="Rectangle 4"/>
          <p:cNvSpPr>
            <a:spLocks noGrp="1" noChangeArrowheads="1"/>
          </p:cNvSpPr>
          <p:nvPr>
            <p:ph type="dt" sz="half" idx="2"/>
          </p:nvPr>
        </p:nvSpPr>
        <p:spPr bwMode="auto">
          <a:xfrm>
            <a:off x="5334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atin typeface="Copperplate"/>
                <a:ea typeface="+mn-ea"/>
                <a:cs typeface="Copperplate"/>
              </a:defRPr>
            </a:lvl1pPr>
          </a:lstStyle>
          <a:p>
            <a:pPr>
              <a:defRPr/>
            </a:pPr>
            <a:endParaRPr lang="en-US"/>
          </a:p>
        </p:txBody>
      </p:sp>
      <p:sp>
        <p:nvSpPr>
          <p:cNvPr id="287749" name="Rectangle 5"/>
          <p:cNvSpPr>
            <a:spLocks noGrp="1" noChangeArrowheads="1"/>
          </p:cNvSpPr>
          <p:nvPr>
            <p:ph type="ftr" sz="quarter" idx="3"/>
          </p:nvPr>
        </p:nvSpPr>
        <p:spPr bwMode="auto">
          <a:xfrm>
            <a:off x="34290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900" smtClean="0">
                <a:latin typeface="Copperplate"/>
                <a:ea typeface="+mn-ea"/>
                <a:cs typeface="Copperplate"/>
              </a:defRPr>
            </a:lvl1pPr>
          </a:lstStyle>
          <a:p>
            <a:pPr>
              <a:defRPr/>
            </a:pPr>
            <a:r>
              <a:rPr lang="en-US"/>
              <a:t>Prepared by Brett W. Hogland</a:t>
            </a:r>
          </a:p>
        </p:txBody>
      </p:sp>
      <p:sp>
        <p:nvSpPr>
          <p:cNvPr id="287750" name="Rectangle 6"/>
          <p:cNvSpPr>
            <a:spLocks noGrp="1" noChangeArrowheads="1"/>
          </p:cNvSpPr>
          <p:nvPr>
            <p:ph type="sldNum" sz="quarter" idx="4"/>
          </p:nvPr>
        </p:nvSpPr>
        <p:spPr bwMode="auto">
          <a:xfrm>
            <a:off x="7162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337F4456-EBE6-844A-96FB-CF08300B310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23" r:id="rId1"/>
    <p:sldLayoutId id="2147484024" r:id="rId2"/>
    <p:sldLayoutId id="2147484025" r:id="rId3"/>
    <p:sldLayoutId id="2147484026" r:id="rId4"/>
    <p:sldLayoutId id="2147484027" r:id="rId5"/>
    <p:sldLayoutId id="2147484028" r:id="rId6"/>
    <p:sldLayoutId id="2147484029" r:id="rId7"/>
    <p:sldLayoutId id="2147484030" r:id="rId8"/>
    <p:sldLayoutId id="2147484031" r:id="rId9"/>
    <p:sldLayoutId id="2147484032" r:id="rId10"/>
    <p:sldLayoutId id="2147484033" r:id="rId11"/>
  </p:sldLayoutIdLst>
  <p:transition xmlns:p14="http://schemas.microsoft.com/office/powerpoint/2010/main">
    <p:fade thruBlk="1"/>
  </p:transition>
  <p:timing>
    <p:tnLst>
      <p:par>
        <p:cTn xmlns:p14="http://schemas.microsoft.com/office/powerpoint/2010/main" id="1" dur="indefinite" restart="never" nodeType="tmRoot"/>
      </p:par>
    </p:tnLst>
  </p:timing>
  <p:hf sldNum="0" hdr="0" dt="0"/>
  <p:txStyles>
    <p:title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Arial" charset="0"/>
          <a:ea typeface="ＭＳ Ｐゴシック" charset="0"/>
          <a:cs typeface="ＭＳ Ｐゴシック" charset="0"/>
        </a:defRPr>
      </a:lvl5pPr>
      <a:lvl6pPr marL="457200" algn="l" rtl="0" eaLnBrk="0" fontAlgn="base" hangingPunct="0">
        <a:spcBef>
          <a:spcPct val="0"/>
        </a:spcBef>
        <a:spcAft>
          <a:spcPct val="0"/>
        </a:spcAft>
        <a:defRPr sz="4000">
          <a:solidFill>
            <a:schemeClr val="tx2"/>
          </a:solidFill>
          <a:latin typeface="Arial" charset="0"/>
        </a:defRPr>
      </a:lvl6pPr>
      <a:lvl7pPr marL="914400" algn="l" rtl="0" eaLnBrk="0" fontAlgn="base" hangingPunct="0">
        <a:spcBef>
          <a:spcPct val="0"/>
        </a:spcBef>
        <a:spcAft>
          <a:spcPct val="0"/>
        </a:spcAft>
        <a:defRPr sz="4000">
          <a:solidFill>
            <a:schemeClr val="tx2"/>
          </a:solidFill>
          <a:latin typeface="Arial" charset="0"/>
        </a:defRPr>
      </a:lvl7pPr>
      <a:lvl8pPr marL="1371600" algn="l" rtl="0" eaLnBrk="0" fontAlgn="base" hangingPunct="0">
        <a:spcBef>
          <a:spcPct val="0"/>
        </a:spcBef>
        <a:spcAft>
          <a:spcPct val="0"/>
        </a:spcAft>
        <a:defRPr sz="4000">
          <a:solidFill>
            <a:schemeClr val="tx2"/>
          </a:solidFill>
          <a:latin typeface="Arial" charset="0"/>
        </a:defRPr>
      </a:lvl8pPr>
      <a:lvl9pPr marL="1828800" algn="l" rtl="0" eaLnBrk="0" fontAlgn="base" hangingPunct="0">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p:txBody>
          <a:bodyPr/>
          <a:lstStyle/>
          <a:p>
            <a:r>
              <a:rPr lang="en-US">
                <a:latin typeface="Arial" charset="0"/>
              </a:rPr>
              <a:t>Church Discipline</a:t>
            </a:r>
          </a:p>
        </p:txBody>
      </p:sp>
      <p:sp>
        <p:nvSpPr>
          <p:cNvPr id="15362" name="Rectangle 3"/>
          <p:cNvSpPr>
            <a:spLocks noGrp="1" noChangeArrowheads="1"/>
          </p:cNvSpPr>
          <p:nvPr>
            <p:ph type="subTitle" idx="1"/>
          </p:nvPr>
        </p:nvSpPr>
        <p:spPr/>
        <p:txBody>
          <a:bodyPr/>
          <a:lstStyle/>
          <a:p>
            <a:r>
              <a:rPr lang="en-US">
                <a:latin typeface="Arial" charset="0"/>
              </a:rPr>
              <a:t>An extensive study of corrective church discipline</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The Need</a:t>
            </a:r>
          </a:p>
        </p:txBody>
      </p:sp>
      <p:sp>
        <p:nvSpPr>
          <p:cNvPr id="26627" name="Rectangle 3"/>
          <p:cNvSpPr>
            <a:spLocks noGrp="1" noChangeArrowheads="1"/>
          </p:cNvSpPr>
          <p:nvPr>
            <p:ph type="body" idx="1"/>
          </p:nvPr>
        </p:nvSpPr>
        <p:spPr/>
        <p:txBody>
          <a:bodyPr/>
          <a:lstStyle/>
          <a:p>
            <a:pPr>
              <a:spcBef>
                <a:spcPct val="50000"/>
              </a:spcBef>
            </a:pPr>
            <a:r>
              <a:rPr lang="en-US" sz="3600">
                <a:latin typeface="Arial" charset="0"/>
              </a:rPr>
              <a:t>Clear Teaching</a:t>
            </a:r>
          </a:p>
          <a:p>
            <a:pPr lvl="1">
              <a:spcBef>
                <a:spcPct val="50000"/>
              </a:spcBef>
              <a:buClr>
                <a:schemeClr val="tx1"/>
              </a:buClr>
            </a:pPr>
            <a:r>
              <a:rPr lang="en-US" i="1">
                <a:solidFill>
                  <a:schemeClr val="hlink"/>
                </a:solidFill>
                <a:latin typeface="Arial" charset="0"/>
              </a:rPr>
              <a:t>(Matt.4:4) (Jn.8:32) (Eph.5:17)</a:t>
            </a:r>
            <a:endParaRPr lang="en-US">
              <a:solidFill>
                <a:schemeClr val="hlink"/>
              </a:solidFill>
              <a:latin typeface="Arial" charset="0"/>
            </a:endParaRPr>
          </a:p>
          <a:p>
            <a:pPr>
              <a:spcBef>
                <a:spcPct val="50000"/>
              </a:spcBef>
            </a:pPr>
            <a:r>
              <a:rPr lang="en-US" sz="3600">
                <a:latin typeface="Arial" charset="0"/>
              </a:rPr>
              <a:t>Consistent Practice</a:t>
            </a:r>
          </a:p>
          <a:p>
            <a:pPr lvl="1">
              <a:spcBef>
                <a:spcPct val="50000"/>
              </a:spcBef>
              <a:buClr>
                <a:schemeClr val="tx1"/>
              </a:buClr>
            </a:pPr>
            <a:r>
              <a:rPr lang="en-US" i="1">
                <a:solidFill>
                  <a:schemeClr val="hlink"/>
                </a:solidFill>
                <a:latin typeface="Arial" charset="0"/>
              </a:rPr>
              <a:t>(1Cor.15:58)</a:t>
            </a:r>
            <a:endParaRPr lang="en-US">
              <a:solidFill>
                <a:schemeClr val="hlink"/>
              </a:solidFill>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1000"/>
                                        <p:tgtEl>
                                          <p:spTgt spid="2662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627">
                                            <p:txEl>
                                              <p:pRg st="1" end="1"/>
                                            </p:txEl>
                                          </p:spTgt>
                                        </p:tgtEl>
                                        <p:attrNameLst>
                                          <p:attrName>style.visibility</p:attrName>
                                        </p:attrNameLst>
                                      </p:cBhvr>
                                      <p:to>
                                        <p:strVal val="visible"/>
                                      </p:to>
                                    </p:set>
                                    <p:animEffect transition="in" filter="fade">
                                      <p:cBhvr>
                                        <p:cTn id="10" dur="1000"/>
                                        <p:tgtEl>
                                          <p:spTgt spid="2662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animEffect transition="in" filter="fade">
                                      <p:cBhvr>
                                        <p:cTn id="15" dur="1000"/>
                                        <p:tgtEl>
                                          <p:spTgt spid="26627">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6627">
                                            <p:txEl>
                                              <p:pRg st="3" end="3"/>
                                            </p:txEl>
                                          </p:spTgt>
                                        </p:tgtEl>
                                        <p:attrNameLst>
                                          <p:attrName>style.visibility</p:attrName>
                                        </p:attrNameLst>
                                      </p:cBhvr>
                                      <p:to>
                                        <p:strVal val="visible"/>
                                      </p:to>
                                    </p:set>
                                    <p:animEffect transition="in" filter="fade">
                                      <p:cBhvr>
                                        <p:cTn id="18" dur="10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533400" y="152400"/>
            <a:ext cx="7620000" cy="1066800"/>
          </a:xfrm>
        </p:spPr>
        <p:txBody>
          <a:bodyPr/>
          <a:lstStyle/>
          <a:p>
            <a:pPr>
              <a:defRPr/>
            </a:pPr>
            <a:r>
              <a:rPr lang="en-US" sz="3600" b="1" dirty="0">
                <a:effectLst>
                  <a:outerShdw blurRad="50800" dist="38100" dir="2700000" algn="tl" rotWithShape="0">
                    <a:prstClr val="black">
                      <a:alpha val="40000"/>
                    </a:prstClr>
                  </a:outerShdw>
                </a:effectLst>
                <a:latin typeface="Arial" charset="0"/>
              </a:rPr>
              <a:t>Corrective Church Discipline Is A New Testament Doctrine</a:t>
            </a:r>
          </a:p>
        </p:txBody>
      </p:sp>
      <p:sp>
        <p:nvSpPr>
          <p:cNvPr id="19459" name="Rectangle 3"/>
          <p:cNvSpPr>
            <a:spLocks noGrp="1" noChangeArrowheads="1"/>
          </p:cNvSpPr>
          <p:nvPr>
            <p:ph type="body" idx="1"/>
          </p:nvPr>
        </p:nvSpPr>
        <p:spPr/>
        <p:txBody>
          <a:bodyPr/>
          <a:lstStyle/>
          <a:p>
            <a:pPr marL="457200" indent="-457200">
              <a:lnSpc>
                <a:spcPct val="80000"/>
              </a:lnSpc>
              <a:buFont typeface="Wingdings" charset="0"/>
              <a:buAutoNum type="arabicPeriod"/>
            </a:pPr>
            <a:r>
              <a:rPr lang="en-US" b="1">
                <a:latin typeface="Arial" charset="0"/>
              </a:rPr>
              <a:t>(Matt.18:15-17)</a:t>
            </a:r>
            <a:r>
              <a:rPr lang="en-US" i="1">
                <a:latin typeface="Arial" charset="0"/>
              </a:rPr>
              <a:t> </a:t>
            </a:r>
            <a:r>
              <a:rPr lang="ja-JP" altLang="en-US" i="1">
                <a:latin typeface="Arial" charset="0"/>
              </a:rPr>
              <a:t>“</a:t>
            </a:r>
            <a:r>
              <a:rPr lang="en-US" altLang="ja-JP" i="1">
                <a:latin typeface="Arial" charset="0"/>
              </a:rPr>
              <a:t>…let him be to you like a heathen and a tax collector.</a:t>
            </a:r>
            <a:r>
              <a:rPr lang="ja-JP" altLang="en-US" i="1">
                <a:latin typeface="Arial" charset="0"/>
              </a:rPr>
              <a:t>”</a:t>
            </a:r>
            <a:endParaRPr lang="en-US" altLang="ja-JP">
              <a:latin typeface="Arial" charset="0"/>
            </a:endParaRPr>
          </a:p>
          <a:p>
            <a:pPr marL="457200" indent="-457200">
              <a:lnSpc>
                <a:spcPct val="80000"/>
              </a:lnSpc>
              <a:buFont typeface="Wingdings" charset="0"/>
              <a:buAutoNum type="arabicPeriod"/>
            </a:pPr>
            <a:endParaRPr lang="en-US" b="1">
              <a:latin typeface="Arial" charset="0"/>
            </a:endParaRPr>
          </a:p>
          <a:p>
            <a:pPr marL="457200" indent="-457200">
              <a:lnSpc>
                <a:spcPct val="80000"/>
              </a:lnSpc>
              <a:buFont typeface="Wingdings" charset="0"/>
              <a:buAutoNum type="arabicPeriod"/>
            </a:pPr>
            <a:r>
              <a:rPr lang="en-US" b="1">
                <a:latin typeface="Arial" charset="0"/>
              </a:rPr>
              <a:t>(Rom.16:17-18)</a:t>
            </a:r>
            <a:r>
              <a:rPr lang="en-US" i="1">
                <a:latin typeface="Arial" charset="0"/>
              </a:rPr>
              <a:t> </a:t>
            </a:r>
            <a:r>
              <a:rPr lang="ja-JP" altLang="en-US" i="1">
                <a:latin typeface="Arial" charset="0"/>
              </a:rPr>
              <a:t>“</a:t>
            </a:r>
            <a:r>
              <a:rPr lang="en-US" altLang="ja-JP" i="1">
                <a:latin typeface="Arial" charset="0"/>
              </a:rPr>
              <a:t>…note those…and avoid them.</a:t>
            </a:r>
            <a:r>
              <a:rPr lang="ja-JP" altLang="en-US" i="1">
                <a:latin typeface="Arial" charset="0"/>
              </a:rPr>
              <a:t>”</a:t>
            </a:r>
            <a:endParaRPr lang="en-US" altLang="ja-JP">
              <a:latin typeface="Arial" charset="0"/>
            </a:endParaRPr>
          </a:p>
          <a:p>
            <a:pPr marL="457200" indent="-457200">
              <a:lnSpc>
                <a:spcPct val="80000"/>
              </a:lnSpc>
              <a:buFont typeface="Wingdings" charset="0"/>
              <a:buAutoNum type="arabicPeriod"/>
            </a:pPr>
            <a:endParaRPr lang="en-US" b="1">
              <a:latin typeface="Arial" charset="0"/>
            </a:endParaRPr>
          </a:p>
          <a:p>
            <a:pPr marL="457200" indent="-457200">
              <a:lnSpc>
                <a:spcPct val="80000"/>
              </a:lnSpc>
              <a:buFont typeface="Wingdings" charset="0"/>
              <a:buAutoNum type="arabicPeriod"/>
            </a:pPr>
            <a:r>
              <a:rPr lang="en-US" b="1">
                <a:latin typeface="Arial" charset="0"/>
              </a:rPr>
              <a:t>(1Cor.5:1-13)</a:t>
            </a:r>
            <a:r>
              <a:rPr lang="en-US" i="1">
                <a:latin typeface="Arial" charset="0"/>
              </a:rPr>
              <a:t> </a:t>
            </a:r>
            <a:r>
              <a:rPr lang="ja-JP" altLang="en-US" i="1">
                <a:latin typeface="Arial" charset="0"/>
              </a:rPr>
              <a:t>“</a:t>
            </a:r>
            <a:r>
              <a:rPr lang="en-US" altLang="ja-JP" i="1">
                <a:latin typeface="Arial" charset="0"/>
              </a:rPr>
              <a:t>…purge out …not to keep company with…not even to with such a person.</a:t>
            </a:r>
            <a:r>
              <a:rPr lang="ja-JP" altLang="en-US" i="1">
                <a:latin typeface="Arial" charset="0"/>
              </a:rPr>
              <a:t>”</a:t>
            </a:r>
            <a:endParaRPr lang="en-US">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10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fade">
                                      <p:cBhvr>
                                        <p:cTn id="12" dur="1000"/>
                                        <p:tgtEl>
                                          <p:spTgt spid="1945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59">
                                            <p:txEl>
                                              <p:pRg st="4" end="4"/>
                                            </p:txEl>
                                          </p:spTgt>
                                        </p:tgtEl>
                                        <p:attrNameLst>
                                          <p:attrName>style.visibility</p:attrName>
                                        </p:attrNameLst>
                                      </p:cBhvr>
                                      <p:to>
                                        <p:strVal val="visible"/>
                                      </p:to>
                                    </p:set>
                                    <p:animEffect transition="in" filter="fade">
                                      <p:cBhvr>
                                        <p:cTn id="17" dur="1000"/>
                                        <p:tgtEl>
                                          <p:spTgt spid="194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533400" y="152400"/>
            <a:ext cx="7620000" cy="1066800"/>
          </a:xfrm>
        </p:spPr>
        <p:txBody>
          <a:bodyPr/>
          <a:lstStyle/>
          <a:p>
            <a:pPr>
              <a:defRPr/>
            </a:pPr>
            <a:r>
              <a:rPr lang="en-US" sz="3600" b="1" dirty="0">
                <a:effectLst>
                  <a:outerShdw blurRad="50800" dist="38100" dir="2700000" algn="tl" rotWithShape="0">
                    <a:prstClr val="black">
                      <a:alpha val="40000"/>
                    </a:prstClr>
                  </a:outerShdw>
                </a:effectLst>
                <a:latin typeface="Arial" charset="0"/>
              </a:rPr>
              <a:t>Corrective Church Discipline Is A New Testament Doctrine</a:t>
            </a:r>
          </a:p>
        </p:txBody>
      </p:sp>
      <p:sp>
        <p:nvSpPr>
          <p:cNvPr id="292867" name="Rectangle 3"/>
          <p:cNvSpPr>
            <a:spLocks noGrp="1" noChangeArrowheads="1"/>
          </p:cNvSpPr>
          <p:nvPr>
            <p:ph type="body" idx="1"/>
          </p:nvPr>
        </p:nvSpPr>
        <p:spPr/>
        <p:txBody>
          <a:bodyPr/>
          <a:lstStyle/>
          <a:p>
            <a:pPr marL="609600" indent="-609600">
              <a:lnSpc>
                <a:spcPct val="80000"/>
              </a:lnSpc>
              <a:buFont typeface="Wingdings" charset="0"/>
              <a:buAutoNum type="arabicPeriod" startAt="4"/>
            </a:pPr>
            <a:r>
              <a:rPr lang="en-US" b="1">
                <a:latin typeface="Arial" charset="0"/>
              </a:rPr>
              <a:t>(Eph.5:11)</a:t>
            </a:r>
            <a:r>
              <a:rPr lang="en-US">
                <a:latin typeface="Arial" charset="0"/>
              </a:rPr>
              <a:t> </a:t>
            </a:r>
            <a:r>
              <a:rPr lang="ja-JP" altLang="en-US" i="1">
                <a:latin typeface="Arial" charset="0"/>
              </a:rPr>
              <a:t>“</a:t>
            </a:r>
            <a:r>
              <a:rPr lang="en-US" altLang="ja-JP" i="1">
                <a:latin typeface="Arial" charset="0"/>
              </a:rPr>
              <a:t>And have no fellowship with the unfruitful works of darkness, but rather expose them.</a:t>
            </a:r>
            <a:r>
              <a:rPr lang="ja-JP" altLang="en-US" i="1">
                <a:latin typeface="Arial" charset="0"/>
              </a:rPr>
              <a:t>”</a:t>
            </a:r>
            <a:endParaRPr lang="en-US" altLang="ja-JP">
              <a:latin typeface="Arial" charset="0"/>
            </a:endParaRPr>
          </a:p>
          <a:p>
            <a:pPr marL="609600" indent="-609600">
              <a:lnSpc>
                <a:spcPct val="80000"/>
              </a:lnSpc>
              <a:buFont typeface="Wingdings" charset="0"/>
              <a:buAutoNum type="arabicPeriod" startAt="4"/>
            </a:pPr>
            <a:endParaRPr lang="en-US" b="1">
              <a:latin typeface="Arial" charset="0"/>
            </a:endParaRPr>
          </a:p>
          <a:p>
            <a:pPr marL="609600" indent="-609600">
              <a:lnSpc>
                <a:spcPct val="80000"/>
              </a:lnSpc>
              <a:buFont typeface="Wingdings" charset="0"/>
              <a:buAutoNum type="arabicPeriod" startAt="4"/>
            </a:pPr>
            <a:r>
              <a:rPr lang="en-US" b="1">
                <a:latin typeface="Arial" charset="0"/>
              </a:rPr>
              <a:t>(1Thess.5:14)</a:t>
            </a:r>
            <a:r>
              <a:rPr lang="en-US" i="1">
                <a:latin typeface="Arial" charset="0"/>
              </a:rPr>
              <a:t> </a:t>
            </a:r>
            <a:r>
              <a:rPr lang="ja-JP" altLang="en-US" i="1">
                <a:latin typeface="Arial" charset="0"/>
              </a:rPr>
              <a:t>“</a:t>
            </a:r>
            <a:r>
              <a:rPr lang="en-US" altLang="ja-JP" i="1">
                <a:latin typeface="Arial" charset="0"/>
              </a:rPr>
              <a:t>…warn those who are unruly…</a:t>
            </a:r>
            <a:r>
              <a:rPr lang="ja-JP" altLang="en-US" i="1">
                <a:latin typeface="Arial" charset="0"/>
              </a:rPr>
              <a:t>”</a:t>
            </a:r>
            <a:endParaRPr lang="en-US" altLang="ja-JP">
              <a:latin typeface="Arial" charset="0"/>
            </a:endParaRPr>
          </a:p>
          <a:p>
            <a:pPr marL="609600" indent="-609600">
              <a:lnSpc>
                <a:spcPct val="80000"/>
              </a:lnSpc>
              <a:buFont typeface="Wingdings" charset="0"/>
              <a:buAutoNum type="arabicPeriod" startAt="4"/>
            </a:pPr>
            <a:endParaRPr lang="en-US" b="1">
              <a:latin typeface="Arial" charset="0"/>
            </a:endParaRPr>
          </a:p>
          <a:p>
            <a:pPr marL="609600" indent="-609600">
              <a:lnSpc>
                <a:spcPct val="80000"/>
              </a:lnSpc>
              <a:buFont typeface="Wingdings" charset="0"/>
              <a:buAutoNum type="arabicPeriod" startAt="4"/>
            </a:pPr>
            <a:r>
              <a:rPr lang="en-US" b="1">
                <a:latin typeface="Arial" charset="0"/>
              </a:rPr>
              <a:t>(2Thess.3:6,14-15)</a:t>
            </a:r>
            <a:r>
              <a:rPr lang="en-US">
                <a:latin typeface="Arial" charset="0"/>
              </a:rPr>
              <a:t> </a:t>
            </a:r>
            <a:r>
              <a:rPr lang="ja-JP" altLang="en-US" i="1">
                <a:latin typeface="Arial" charset="0"/>
              </a:rPr>
              <a:t>“</a:t>
            </a:r>
            <a:r>
              <a:rPr lang="en-US" altLang="ja-JP" i="1">
                <a:latin typeface="Arial" charset="0"/>
              </a:rPr>
              <a:t>…withdraw…note that person and do not keep company with him…</a:t>
            </a:r>
            <a:r>
              <a:rPr lang="ja-JP" altLang="en-US" i="1">
                <a:latin typeface="Arial" charset="0"/>
              </a:rPr>
              <a:t>”</a:t>
            </a:r>
            <a:endParaRPr lang="en-US">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92867">
                                            <p:txEl>
                                              <p:pRg st="0" end="0"/>
                                            </p:txEl>
                                          </p:spTgt>
                                        </p:tgtEl>
                                        <p:attrNameLst>
                                          <p:attrName>style.visibility</p:attrName>
                                        </p:attrNameLst>
                                      </p:cBhvr>
                                      <p:to>
                                        <p:strVal val="visible"/>
                                      </p:to>
                                    </p:set>
                                    <p:animEffect transition="in" filter="fade">
                                      <p:cBhvr>
                                        <p:cTn id="7" dur="500"/>
                                        <p:tgtEl>
                                          <p:spTgt spid="292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2867">
                                            <p:txEl>
                                              <p:pRg st="2" end="2"/>
                                            </p:txEl>
                                          </p:spTgt>
                                        </p:tgtEl>
                                        <p:attrNameLst>
                                          <p:attrName>style.visibility</p:attrName>
                                        </p:attrNameLst>
                                      </p:cBhvr>
                                      <p:to>
                                        <p:strVal val="visible"/>
                                      </p:to>
                                    </p:set>
                                    <p:animEffect transition="in" filter="fade">
                                      <p:cBhvr>
                                        <p:cTn id="12" dur="1000"/>
                                        <p:tgtEl>
                                          <p:spTgt spid="29286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2867">
                                            <p:txEl>
                                              <p:pRg st="4" end="4"/>
                                            </p:txEl>
                                          </p:spTgt>
                                        </p:tgtEl>
                                        <p:attrNameLst>
                                          <p:attrName>style.visibility</p:attrName>
                                        </p:attrNameLst>
                                      </p:cBhvr>
                                      <p:to>
                                        <p:strVal val="visible"/>
                                      </p:to>
                                    </p:set>
                                    <p:animEffect transition="in" filter="fade">
                                      <p:cBhvr>
                                        <p:cTn id="17" dur="1000"/>
                                        <p:tgtEl>
                                          <p:spTgt spid="2928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533400" y="152400"/>
            <a:ext cx="7620000" cy="1066800"/>
          </a:xfrm>
        </p:spPr>
        <p:txBody>
          <a:bodyPr/>
          <a:lstStyle/>
          <a:p>
            <a:pPr>
              <a:defRPr/>
            </a:pPr>
            <a:r>
              <a:rPr lang="en-US" sz="3600" b="1" dirty="0">
                <a:effectLst>
                  <a:outerShdw blurRad="50800" dist="38100" dir="2700000" algn="tl" rotWithShape="0">
                    <a:prstClr val="black">
                      <a:alpha val="40000"/>
                    </a:prstClr>
                  </a:outerShdw>
                </a:effectLst>
                <a:latin typeface="Arial" charset="0"/>
              </a:rPr>
              <a:t>Corrective Church Discipline Is A New Testament Doctrine</a:t>
            </a:r>
          </a:p>
        </p:txBody>
      </p:sp>
      <p:sp>
        <p:nvSpPr>
          <p:cNvPr id="27651" name="Rectangle 3"/>
          <p:cNvSpPr>
            <a:spLocks noGrp="1" noChangeArrowheads="1"/>
          </p:cNvSpPr>
          <p:nvPr>
            <p:ph type="body" idx="1"/>
          </p:nvPr>
        </p:nvSpPr>
        <p:spPr/>
        <p:txBody>
          <a:bodyPr/>
          <a:lstStyle/>
          <a:p>
            <a:pPr marL="533400" indent="-533400">
              <a:buFont typeface="Wingdings" charset="0"/>
              <a:buAutoNum type="arabicPeriod" startAt="7"/>
            </a:pPr>
            <a:r>
              <a:rPr lang="en-US" b="1">
                <a:latin typeface="Arial" charset="0"/>
              </a:rPr>
              <a:t>(1Tim.5:20)</a:t>
            </a:r>
            <a:r>
              <a:rPr lang="en-US" i="1">
                <a:latin typeface="Arial" charset="0"/>
              </a:rPr>
              <a:t> </a:t>
            </a:r>
            <a:r>
              <a:rPr lang="ja-JP" altLang="en-US" i="1">
                <a:latin typeface="Arial" charset="0"/>
              </a:rPr>
              <a:t>“</a:t>
            </a:r>
            <a:r>
              <a:rPr lang="en-US" altLang="ja-JP" i="1">
                <a:latin typeface="Arial" charset="0"/>
              </a:rPr>
              <a:t>Those who are sinning rebuke in the presence of all, that the rest also may fear.</a:t>
            </a:r>
            <a:r>
              <a:rPr lang="ja-JP" altLang="en-US" i="1">
                <a:latin typeface="Arial" charset="0"/>
              </a:rPr>
              <a:t>”</a:t>
            </a:r>
            <a:endParaRPr lang="en-US" altLang="ja-JP">
              <a:latin typeface="Arial" charset="0"/>
            </a:endParaRPr>
          </a:p>
          <a:p>
            <a:pPr marL="533400" indent="-533400">
              <a:buFont typeface="Wingdings" charset="0"/>
              <a:buAutoNum type="arabicPeriod" startAt="7"/>
            </a:pPr>
            <a:r>
              <a:rPr lang="en-US" b="1">
                <a:latin typeface="Arial" charset="0"/>
              </a:rPr>
              <a:t>(2Tim.3:1-5)</a:t>
            </a:r>
            <a:r>
              <a:rPr lang="en-US" i="1">
                <a:latin typeface="Arial" charset="0"/>
              </a:rPr>
              <a:t> </a:t>
            </a:r>
            <a:r>
              <a:rPr lang="ja-JP" altLang="en-US" i="1">
                <a:latin typeface="Arial" charset="0"/>
              </a:rPr>
              <a:t>“</a:t>
            </a:r>
            <a:r>
              <a:rPr lang="en-US" altLang="ja-JP" i="1">
                <a:latin typeface="Arial" charset="0"/>
              </a:rPr>
              <a:t>And from such people turn away!</a:t>
            </a:r>
            <a:r>
              <a:rPr lang="ja-JP" altLang="en-US" i="1">
                <a:latin typeface="Arial" charset="0"/>
              </a:rPr>
              <a:t>”</a:t>
            </a:r>
            <a:endParaRPr lang="en-US" altLang="ja-JP">
              <a:latin typeface="Arial" charset="0"/>
            </a:endParaRPr>
          </a:p>
          <a:p>
            <a:pPr marL="533400" indent="-533400">
              <a:buFont typeface="Wingdings" charset="0"/>
              <a:buAutoNum type="arabicPeriod" startAt="7"/>
            </a:pPr>
            <a:r>
              <a:rPr lang="en-US" b="1">
                <a:latin typeface="Arial" charset="0"/>
              </a:rPr>
              <a:t>(Titus 1:9-11,13)</a:t>
            </a:r>
            <a:r>
              <a:rPr lang="en-US" i="1">
                <a:latin typeface="Arial" charset="0"/>
              </a:rPr>
              <a:t> </a:t>
            </a:r>
            <a:r>
              <a:rPr lang="ja-JP" altLang="en-US" i="1">
                <a:latin typeface="Arial" charset="0"/>
              </a:rPr>
              <a:t>“</a:t>
            </a:r>
            <a:r>
              <a:rPr lang="en-US" altLang="ja-JP" i="1">
                <a:latin typeface="Arial" charset="0"/>
              </a:rPr>
              <a:t>…exhort and convict those who contradict…rebuke them sharply…</a:t>
            </a:r>
            <a:r>
              <a:rPr lang="ja-JP" altLang="en-US" i="1">
                <a:latin typeface="Arial" charset="0"/>
              </a:rPr>
              <a:t>”</a:t>
            </a:r>
            <a:endParaRPr lang="en-US">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fade">
                                      <p:cBhvr>
                                        <p:cTn id="12" dur="1000"/>
                                        <p:tgtEl>
                                          <p:spTgt spid="27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fade">
                                      <p:cBhvr>
                                        <p:cTn id="17" dur="1000"/>
                                        <p:tgtEl>
                                          <p:spTgt spid="27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533400" y="152400"/>
            <a:ext cx="7620000" cy="1066800"/>
          </a:xfrm>
        </p:spPr>
        <p:txBody>
          <a:bodyPr/>
          <a:lstStyle/>
          <a:p>
            <a:pPr>
              <a:defRPr/>
            </a:pPr>
            <a:r>
              <a:rPr lang="en-US" sz="3600" b="1" dirty="0">
                <a:effectLst>
                  <a:outerShdw blurRad="50800" dist="38100" dir="2700000" algn="tl" rotWithShape="0">
                    <a:prstClr val="black">
                      <a:alpha val="40000"/>
                    </a:prstClr>
                  </a:outerShdw>
                </a:effectLst>
                <a:latin typeface="Arial" charset="0"/>
              </a:rPr>
              <a:t>Corrective Church Discipline Is A New Testament Doctrine</a:t>
            </a:r>
          </a:p>
        </p:txBody>
      </p:sp>
      <p:sp>
        <p:nvSpPr>
          <p:cNvPr id="293891" name="Rectangle 3"/>
          <p:cNvSpPr>
            <a:spLocks noGrp="1" noChangeArrowheads="1"/>
          </p:cNvSpPr>
          <p:nvPr>
            <p:ph type="body" idx="1"/>
          </p:nvPr>
        </p:nvSpPr>
        <p:spPr/>
        <p:txBody>
          <a:bodyPr/>
          <a:lstStyle/>
          <a:p>
            <a:pPr marL="609600" indent="-609600">
              <a:buFont typeface="Wingdings" charset="0"/>
              <a:buAutoNum type="arabicPeriod" startAt="10"/>
            </a:pPr>
            <a:r>
              <a:rPr lang="en-US" b="1">
                <a:latin typeface="Arial" charset="0"/>
              </a:rPr>
              <a:t>(Titus 3:10-11)</a:t>
            </a:r>
            <a:r>
              <a:rPr lang="en-US" i="1">
                <a:latin typeface="Arial" charset="0"/>
              </a:rPr>
              <a:t> </a:t>
            </a:r>
            <a:r>
              <a:rPr lang="ja-JP" altLang="en-US" i="1">
                <a:latin typeface="Arial" charset="0"/>
              </a:rPr>
              <a:t>“</a:t>
            </a:r>
            <a:r>
              <a:rPr lang="en-US" altLang="ja-JP" i="1">
                <a:latin typeface="Arial" charset="0"/>
              </a:rPr>
              <a:t>Reject a divisive man after the first and second admonition…</a:t>
            </a:r>
            <a:r>
              <a:rPr lang="ja-JP" altLang="en-US" i="1">
                <a:latin typeface="Arial" charset="0"/>
              </a:rPr>
              <a:t>”</a:t>
            </a:r>
            <a:endParaRPr lang="en-US" altLang="ja-JP">
              <a:latin typeface="Arial" charset="0"/>
            </a:endParaRPr>
          </a:p>
          <a:p>
            <a:pPr marL="609600" indent="-609600">
              <a:buFont typeface="Wingdings" charset="0"/>
              <a:buAutoNum type="arabicPeriod" startAt="10"/>
            </a:pPr>
            <a:endParaRPr lang="en-US" b="1">
              <a:latin typeface="Arial" charset="0"/>
            </a:endParaRPr>
          </a:p>
          <a:p>
            <a:pPr marL="609600" indent="-609600">
              <a:buFont typeface="Wingdings" charset="0"/>
              <a:buAutoNum type="arabicPeriod" startAt="10"/>
            </a:pPr>
            <a:r>
              <a:rPr lang="en-US" b="1">
                <a:latin typeface="Arial" charset="0"/>
              </a:rPr>
              <a:t>(2Jn.1:9-11)</a:t>
            </a:r>
            <a:r>
              <a:rPr lang="en-US" i="1">
                <a:latin typeface="Arial" charset="0"/>
              </a:rPr>
              <a:t> </a:t>
            </a:r>
            <a:r>
              <a:rPr lang="ja-JP" altLang="en-US" i="1">
                <a:latin typeface="Arial" charset="0"/>
              </a:rPr>
              <a:t>“</a:t>
            </a:r>
            <a:r>
              <a:rPr lang="en-US" altLang="ja-JP" i="1">
                <a:latin typeface="Arial" charset="0"/>
              </a:rPr>
              <a:t>…do not receive him into your house nor greet him…</a:t>
            </a:r>
            <a:r>
              <a:rPr lang="ja-JP" altLang="en-US" i="1">
                <a:latin typeface="Arial" charset="0"/>
              </a:rPr>
              <a:t>”</a:t>
            </a:r>
            <a:endParaRPr lang="en-US">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93891">
                                            <p:txEl>
                                              <p:pRg st="0" end="0"/>
                                            </p:txEl>
                                          </p:spTgt>
                                        </p:tgtEl>
                                        <p:attrNameLst>
                                          <p:attrName>style.visibility</p:attrName>
                                        </p:attrNameLst>
                                      </p:cBhvr>
                                      <p:to>
                                        <p:strVal val="visible"/>
                                      </p:to>
                                    </p:set>
                                    <p:animEffect transition="in" filter="fade">
                                      <p:cBhvr>
                                        <p:cTn id="7" dur="500"/>
                                        <p:tgtEl>
                                          <p:spTgt spid="2938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3891">
                                            <p:txEl>
                                              <p:pRg st="2" end="2"/>
                                            </p:txEl>
                                          </p:spTgt>
                                        </p:tgtEl>
                                        <p:attrNameLst>
                                          <p:attrName>style.visibility</p:attrName>
                                        </p:attrNameLst>
                                      </p:cBhvr>
                                      <p:to>
                                        <p:strVal val="visible"/>
                                      </p:to>
                                    </p:set>
                                    <p:animEffect transition="in" filter="fade">
                                      <p:cBhvr>
                                        <p:cTn id="12" dur="1000"/>
                                        <p:tgtEl>
                                          <p:spTgt spid="293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rPr>
              <a:t>God</a:t>
            </a:r>
            <a:r>
              <a:rPr lang="ja-JP" altLang="en-US" b="1" dirty="0">
                <a:effectLst>
                  <a:outerShdw blurRad="50800" dist="38100" dir="2700000" algn="tl" rotWithShape="0">
                    <a:prstClr val="black">
                      <a:alpha val="40000"/>
                    </a:prstClr>
                  </a:outerShdw>
                </a:effectLst>
              </a:rPr>
              <a:t>’</a:t>
            </a:r>
            <a:r>
              <a:rPr lang="en-US" altLang="ja-JP" b="1" dirty="0">
                <a:effectLst>
                  <a:outerShdw blurRad="50800" dist="38100" dir="2700000" algn="tl" rotWithShape="0">
                    <a:prstClr val="black">
                      <a:alpha val="40000"/>
                    </a:prstClr>
                  </a:outerShdw>
                </a:effectLst>
              </a:rPr>
              <a:t>s Use Of Discipline</a:t>
            </a:r>
            <a:endParaRPr lang="en-US" b="1" dirty="0">
              <a:effectLst>
                <a:outerShdw blurRad="50800" dist="38100" dir="2700000" algn="tl" rotWithShape="0">
                  <a:prstClr val="black">
                    <a:alpha val="40000"/>
                  </a:prstClr>
                </a:outerShdw>
              </a:effectLst>
            </a:endParaRPr>
          </a:p>
        </p:txBody>
      </p:sp>
      <p:sp>
        <p:nvSpPr>
          <p:cNvPr id="166915" name="Rectangle 3"/>
          <p:cNvSpPr>
            <a:spLocks noGrp="1" noChangeArrowheads="1"/>
          </p:cNvSpPr>
          <p:nvPr>
            <p:ph type="body" idx="1"/>
          </p:nvPr>
        </p:nvSpPr>
        <p:spPr>
          <a:xfrm>
            <a:off x="533400" y="1524000"/>
            <a:ext cx="7620000" cy="4800600"/>
          </a:xfrm>
        </p:spPr>
        <p:txBody>
          <a:bodyPr/>
          <a:lstStyle/>
          <a:p>
            <a:r>
              <a:rPr lang="en-US" sz="3600">
                <a:latin typeface="Arial" charset="0"/>
              </a:rPr>
              <a:t>Adam To Moses</a:t>
            </a:r>
          </a:p>
          <a:p>
            <a:pPr lvl="1"/>
            <a:r>
              <a:rPr lang="en-US" sz="3200">
                <a:latin typeface="Arial" charset="0"/>
              </a:rPr>
              <a:t>Adam &amp; Eve </a:t>
            </a:r>
            <a:r>
              <a:rPr lang="en-US" sz="3200" i="1">
                <a:solidFill>
                  <a:schemeClr val="hlink"/>
                </a:solidFill>
                <a:latin typeface="Arial" charset="0"/>
              </a:rPr>
              <a:t>(Gen.2:15-17; 3:22-24)</a:t>
            </a:r>
          </a:p>
          <a:p>
            <a:pPr lvl="1"/>
            <a:r>
              <a:rPr lang="en-US" sz="3200">
                <a:latin typeface="Arial" charset="0"/>
              </a:rPr>
              <a:t>Lot</a:t>
            </a:r>
            <a:r>
              <a:rPr lang="ja-JP" altLang="en-US" sz="3200">
                <a:latin typeface="Arial" charset="0"/>
              </a:rPr>
              <a:t>’</a:t>
            </a:r>
            <a:r>
              <a:rPr lang="en-US" altLang="ja-JP" sz="3200">
                <a:latin typeface="Arial" charset="0"/>
              </a:rPr>
              <a:t>s Wife </a:t>
            </a:r>
            <a:r>
              <a:rPr lang="en-US" altLang="ja-JP" sz="3200" i="1">
                <a:solidFill>
                  <a:schemeClr val="hlink"/>
                </a:solidFill>
                <a:latin typeface="Arial" charset="0"/>
              </a:rPr>
              <a:t>(Gen.19:17,26) (Lk.17:32)</a:t>
            </a:r>
          </a:p>
          <a:p>
            <a:r>
              <a:rPr lang="en-US" sz="3600">
                <a:latin typeface="Arial" charset="0"/>
              </a:rPr>
              <a:t>Moses To The Church</a:t>
            </a:r>
          </a:p>
          <a:p>
            <a:pPr lvl="1"/>
            <a:r>
              <a:rPr lang="en-US" sz="3200">
                <a:latin typeface="Arial" charset="0"/>
              </a:rPr>
              <a:t>Korah</a:t>
            </a:r>
            <a:r>
              <a:rPr lang="ja-JP" altLang="en-US" sz="3200">
                <a:latin typeface="Arial" charset="0"/>
              </a:rPr>
              <a:t>’</a:t>
            </a:r>
            <a:r>
              <a:rPr lang="en-US" altLang="ja-JP" sz="3200">
                <a:latin typeface="Arial" charset="0"/>
              </a:rPr>
              <a:t>s Rebellion </a:t>
            </a:r>
            <a:r>
              <a:rPr lang="en-US" altLang="ja-JP" sz="3200" i="1">
                <a:solidFill>
                  <a:schemeClr val="hlink"/>
                </a:solidFill>
                <a:latin typeface="Arial" charset="0"/>
              </a:rPr>
              <a:t>(Num.16)</a:t>
            </a:r>
          </a:p>
          <a:p>
            <a:pPr lvl="1"/>
            <a:r>
              <a:rPr lang="en-US" sz="3200">
                <a:latin typeface="Arial" charset="0"/>
              </a:rPr>
              <a:t>The Man Of God </a:t>
            </a:r>
            <a:r>
              <a:rPr lang="en-US" sz="3200" i="1">
                <a:solidFill>
                  <a:schemeClr val="hlink"/>
                </a:solidFill>
                <a:latin typeface="Arial" charset="0"/>
              </a:rPr>
              <a:t>(1Ki.13)</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animEffect transition="in" filter="fade">
                                      <p:cBhvr>
                                        <p:cTn id="7" dur="1000"/>
                                        <p:tgtEl>
                                          <p:spTgt spid="16691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6915">
                                            <p:txEl>
                                              <p:pRg st="1" end="1"/>
                                            </p:txEl>
                                          </p:spTgt>
                                        </p:tgtEl>
                                        <p:attrNameLst>
                                          <p:attrName>style.visibility</p:attrName>
                                        </p:attrNameLst>
                                      </p:cBhvr>
                                      <p:to>
                                        <p:strVal val="visible"/>
                                      </p:to>
                                    </p:set>
                                    <p:animEffect transition="in" filter="fade">
                                      <p:cBhvr>
                                        <p:cTn id="10" dur="1000"/>
                                        <p:tgtEl>
                                          <p:spTgt spid="16691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6915">
                                            <p:txEl>
                                              <p:pRg st="2" end="2"/>
                                            </p:txEl>
                                          </p:spTgt>
                                        </p:tgtEl>
                                        <p:attrNameLst>
                                          <p:attrName>style.visibility</p:attrName>
                                        </p:attrNameLst>
                                      </p:cBhvr>
                                      <p:to>
                                        <p:strVal val="visible"/>
                                      </p:to>
                                    </p:set>
                                    <p:animEffect transition="in" filter="fade">
                                      <p:cBhvr>
                                        <p:cTn id="13" dur="1000"/>
                                        <p:tgtEl>
                                          <p:spTgt spid="166915">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66915">
                                            <p:txEl>
                                              <p:pRg st="3" end="3"/>
                                            </p:txEl>
                                          </p:spTgt>
                                        </p:tgtEl>
                                        <p:attrNameLst>
                                          <p:attrName>style.visibility</p:attrName>
                                        </p:attrNameLst>
                                      </p:cBhvr>
                                      <p:to>
                                        <p:strVal val="visible"/>
                                      </p:to>
                                    </p:set>
                                    <p:animEffect transition="in" filter="fade">
                                      <p:cBhvr>
                                        <p:cTn id="18" dur="1000"/>
                                        <p:tgtEl>
                                          <p:spTgt spid="166915">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66915">
                                            <p:txEl>
                                              <p:pRg st="4" end="4"/>
                                            </p:txEl>
                                          </p:spTgt>
                                        </p:tgtEl>
                                        <p:attrNameLst>
                                          <p:attrName>style.visibility</p:attrName>
                                        </p:attrNameLst>
                                      </p:cBhvr>
                                      <p:to>
                                        <p:strVal val="visible"/>
                                      </p:to>
                                    </p:set>
                                    <p:animEffect transition="in" filter="fade">
                                      <p:cBhvr>
                                        <p:cTn id="21" dur="1000"/>
                                        <p:tgtEl>
                                          <p:spTgt spid="166915">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6915">
                                            <p:txEl>
                                              <p:pRg st="5" end="5"/>
                                            </p:txEl>
                                          </p:spTgt>
                                        </p:tgtEl>
                                        <p:attrNameLst>
                                          <p:attrName>style.visibility</p:attrName>
                                        </p:attrNameLst>
                                      </p:cBhvr>
                                      <p:to>
                                        <p:strVal val="visible"/>
                                      </p:to>
                                    </p:set>
                                    <p:animEffect transition="in" filter="fade">
                                      <p:cBhvr>
                                        <p:cTn id="24" dur="1000"/>
                                        <p:tgtEl>
                                          <p:spTgt spid="1669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rPr>
              <a:t>God</a:t>
            </a:r>
            <a:r>
              <a:rPr lang="ja-JP" altLang="en-US" b="1" dirty="0">
                <a:effectLst>
                  <a:outerShdw blurRad="50800" dist="38100" dir="2700000" algn="tl" rotWithShape="0">
                    <a:prstClr val="black">
                      <a:alpha val="40000"/>
                    </a:prstClr>
                  </a:outerShdw>
                </a:effectLst>
              </a:rPr>
              <a:t>’</a:t>
            </a:r>
            <a:r>
              <a:rPr lang="en-US" altLang="ja-JP" b="1" dirty="0">
                <a:effectLst>
                  <a:outerShdw blurRad="50800" dist="38100" dir="2700000" algn="tl" rotWithShape="0">
                    <a:prstClr val="black">
                      <a:alpha val="40000"/>
                    </a:prstClr>
                  </a:outerShdw>
                </a:effectLst>
              </a:rPr>
              <a:t>s Use Of Discipline</a:t>
            </a:r>
            <a:endParaRPr lang="en-US" b="1" dirty="0">
              <a:effectLst>
                <a:outerShdw blurRad="50800" dist="38100" dir="2700000" algn="tl" rotWithShape="0">
                  <a:prstClr val="black">
                    <a:alpha val="40000"/>
                  </a:prstClr>
                </a:outerShdw>
              </a:effectLst>
            </a:endParaRPr>
          </a:p>
        </p:txBody>
      </p:sp>
      <p:sp>
        <p:nvSpPr>
          <p:cNvPr id="21507" name="Rectangle 3"/>
          <p:cNvSpPr>
            <a:spLocks noGrp="1" noChangeArrowheads="1"/>
          </p:cNvSpPr>
          <p:nvPr>
            <p:ph type="body" idx="1"/>
          </p:nvPr>
        </p:nvSpPr>
        <p:spPr>
          <a:xfrm>
            <a:off x="533400" y="1524000"/>
            <a:ext cx="8229600" cy="4800600"/>
          </a:xfrm>
        </p:spPr>
        <p:txBody>
          <a:bodyPr/>
          <a:lstStyle/>
          <a:p>
            <a:r>
              <a:rPr lang="en-US" sz="3600">
                <a:latin typeface="Arial" charset="0"/>
              </a:rPr>
              <a:t>The New Testament Church</a:t>
            </a:r>
          </a:p>
          <a:p>
            <a:pPr lvl="1"/>
            <a:r>
              <a:rPr lang="en-US" sz="3200">
                <a:latin typeface="Arial" charset="0"/>
              </a:rPr>
              <a:t>Corinth </a:t>
            </a:r>
            <a:r>
              <a:rPr lang="en-US" sz="3200" i="1">
                <a:solidFill>
                  <a:schemeClr val="hlink"/>
                </a:solidFill>
                <a:latin typeface="Arial" charset="0"/>
              </a:rPr>
              <a:t>(1Cor.5)</a:t>
            </a:r>
          </a:p>
          <a:p>
            <a:pPr lvl="1"/>
            <a:r>
              <a:rPr lang="en-US" sz="3200">
                <a:latin typeface="Arial" charset="0"/>
              </a:rPr>
              <a:t>Ephesus </a:t>
            </a:r>
            <a:r>
              <a:rPr lang="en-US" sz="3200" i="1">
                <a:solidFill>
                  <a:schemeClr val="hlink"/>
                </a:solidFill>
                <a:latin typeface="Arial" charset="0"/>
              </a:rPr>
              <a:t>(Rev.2:2,18-23)</a:t>
            </a:r>
          </a:p>
          <a:p>
            <a:pPr lvl="1"/>
            <a:r>
              <a:rPr lang="en-US" sz="3200">
                <a:latin typeface="Arial" charset="0"/>
              </a:rPr>
              <a:t>Hymenaeus &amp; Alexander </a:t>
            </a:r>
            <a:r>
              <a:rPr lang="en-US" sz="3200" i="1">
                <a:solidFill>
                  <a:schemeClr val="hlink"/>
                </a:solidFill>
                <a:latin typeface="Arial" charset="0"/>
              </a:rPr>
              <a:t>(1Tim.1:18-20)</a:t>
            </a:r>
            <a:endParaRPr lang="en-US" sz="3200">
              <a:solidFill>
                <a:schemeClr val="hlink"/>
              </a:solidFill>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fade">
                                      <p:cBhvr>
                                        <p:cTn id="10" dur="500"/>
                                        <p:tgtEl>
                                          <p:spTgt spid="21507">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fade">
                                      <p:cBhvr>
                                        <p:cTn id="13" dur="500"/>
                                        <p:tgtEl>
                                          <p:spTgt spid="21507">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1507">
                                            <p:txEl>
                                              <p:pRg st="3" end="3"/>
                                            </p:txEl>
                                          </p:spTgt>
                                        </p:tgtEl>
                                        <p:attrNameLst>
                                          <p:attrName>style.visibility</p:attrName>
                                        </p:attrNameLst>
                                      </p:cBhvr>
                                      <p:to>
                                        <p:strVal val="visible"/>
                                      </p:to>
                                    </p:set>
                                    <p:animEffect transition="in" filter="fade">
                                      <p:cBhvr>
                                        <p:cTn id="16" dur="500"/>
                                        <p:tgtEl>
                                          <p:spTgt spid="215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ctrTitle"/>
          </p:nvPr>
        </p:nvSpPr>
        <p:spPr/>
        <p:txBody>
          <a:bodyPr/>
          <a:lstStyle/>
          <a:p>
            <a:r>
              <a:rPr lang="en-US">
                <a:latin typeface="Arial" charset="0"/>
              </a:rPr>
              <a:t>Church Discipline</a:t>
            </a:r>
          </a:p>
        </p:txBody>
      </p:sp>
      <p:sp>
        <p:nvSpPr>
          <p:cNvPr id="31746" name="Rectangle 3"/>
          <p:cNvSpPr>
            <a:spLocks noGrp="1" noChangeArrowheads="1"/>
          </p:cNvSpPr>
          <p:nvPr>
            <p:ph type="subTitle" idx="1"/>
          </p:nvPr>
        </p:nvSpPr>
        <p:spPr/>
        <p:txBody>
          <a:bodyPr/>
          <a:lstStyle/>
          <a:p>
            <a:r>
              <a:rPr lang="en-US">
                <a:latin typeface="Arial" charset="0"/>
              </a:rPr>
              <a:t>An extensive study of corrective church discipline</a:t>
            </a:r>
          </a:p>
        </p:txBody>
      </p:sp>
      <p:sp>
        <p:nvSpPr>
          <p:cNvPr id="31747" name="TextBox 3"/>
          <p:cNvSpPr txBox="1">
            <a:spLocks noChangeArrowheads="1"/>
          </p:cNvSpPr>
          <p:nvPr/>
        </p:nvSpPr>
        <p:spPr bwMode="auto">
          <a:xfrm>
            <a:off x="2057400" y="4876800"/>
            <a:ext cx="5029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3200" b="1" i="1">
                <a:solidFill>
                  <a:srgbClr val="0066CC"/>
                </a:solidFill>
              </a:rPr>
              <a:t>The Meaning of Church “Discipline”</a:t>
            </a:r>
          </a:p>
        </p:txBody>
      </p:sp>
      <p:sp>
        <p:nvSpPr>
          <p:cNvPr id="2" name="Footer Placeholder 1"/>
          <p:cNvSpPr>
            <a:spLocks noGrp="1"/>
          </p:cNvSpPr>
          <p:nvPr>
            <p:ph type="ftr" sz="quarter" idx="11"/>
          </p:nvPr>
        </p:nvSpPr>
        <p:spPr/>
        <p:txBody>
          <a:bodyPr/>
          <a:lstStyle/>
          <a:p>
            <a:pPr>
              <a:defRPr/>
            </a:pPr>
            <a:r>
              <a:rPr lang="en-US" smtClean="0"/>
              <a:t>Prepared by Brett W. Hogland</a:t>
            </a:r>
            <a:endParaRPr lang="en-US"/>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Does </a:t>
            </a:r>
            <a:r>
              <a:rPr lang="en-US" b="1" i="1" dirty="0">
                <a:effectLst>
                  <a:outerShdw blurRad="50800" dist="38100" dir="2700000" algn="tl" rotWithShape="0">
                    <a:prstClr val="black">
                      <a:alpha val="40000"/>
                    </a:prstClr>
                  </a:outerShdw>
                </a:effectLst>
                <a:latin typeface="Arial" charset="0"/>
              </a:rPr>
              <a:t>Discipline</a:t>
            </a:r>
            <a:r>
              <a:rPr lang="en-US" b="1" dirty="0">
                <a:effectLst>
                  <a:outerShdw blurRad="50800" dist="38100" dir="2700000" algn="tl" rotWithShape="0">
                    <a:prstClr val="black">
                      <a:alpha val="40000"/>
                    </a:prstClr>
                  </a:outerShdw>
                </a:effectLst>
                <a:latin typeface="Arial" charset="0"/>
              </a:rPr>
              <a:t> Mean?</a:t>
            </a:r>
          </a:p>
        </p:txBody>
      </p:sp>
      <p:sp>
        <p:nvSpPr>
          <p:cNvPr id="167939" name="Rectangle 3"/>
          <p:cNvSpPr>
            <a:spLocks noGrp="1" noChangeArrowheads="1"/>
          </p:cNvSpPr>
          <p:nvPr>
            <p:ph type="body" idx="1"/>
          </p:nvPr>
        </p:nvSpPr>
        <p:spPr/>
        <p:txBody>
          <a:bodyPr/>
          <a:lstStyle/>
          <a:p>
            <a:pPr marL="0" indent="0">
              <a:buFontTx/>
              <a:buNone/>
              <a:defRPr/>
            </a:pPr>
            <a:r>
              <a:rPr lang="en-US" sz="3600" b="1" dirty="0">
                <a:latin typeface="Arial" charset="0"/>
              </a:rPr>
              <a:t>Webster: </a:t>
            </a:r>
            <a:r>
              <a:rPr lang="en-US" sz="4000" i="1" u="sng" dirty="0">
                <a:latin typeface="Arial" charset="0"/>
              </a:rPr>
              <a:t>Discipline</a:t>
            </a:r>
            <a:endParaRPr lang="en-US" sz="3600" i="1" dirty="0">
              <a:latin typeface="Arial" charset="0"/>
            </a:endParaRPr>
          </a:p>
          <a:p>
            <a:pPr lvl="1">
              <a:defRPr/>
            </a:pPr>
            <a:r>
              <a:rPr lang="en-US" b="1" dirty="0">
                <a:effectLst>
                  <a:outerShdw blurRad="50800" dist="38100" dir="2700000" algn="tl" rotWithShape="0">
                    <a:prstClr val="black">
                      <a:alpha val="40000"/>
                    </a:prstClr>
                  </a:outerShdw>
                </a:effectLst>
                <a:latin typeface="Arial" charset="0"/>
              </a:rPr>
              <a:t>(1.) </a:t>
            </a:r>
            <a:r>
              <a:rPr lang="en-US" b="1" i="1" dirty="0">
                <a:effectLst>
                  <a:outerShdw blurRad="50800" dist="38100" dir="2700000" algn="tl" rotWithShape="0">
                    <a:prstClr val="black">
                      <a:alpha val="40000"/>
                    </a:prstClr>
                  </a:outerShdw>
                </a:effectLst>
                <a:latin typeface="Arial" charset="0"/>
              </a:rPr>
              <a:t>PUNISHMENT</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animEffect transition="in" filter="fade">
                                      <p:cBhvr>
                                        <p:cTn id="7" dur="1000"/>
                                        <p:tgtEl>
                                          <p:spTgt spid="167939">
                                            <p:txEl>
                                              <p:pRg st="0" end="0"/>
                                            </p:txEl>
                                          </p:spTgt>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67939">
                                            <p:txEl>
                                              <p:pRg st="1" end="1"/>
                                            </p:txEl>
                                          </p:spTgt>
                                        </p:tgtEl>
                                        <p:attrNameLst>
                                          <p:attrName>style.visibility</p:attrName>
                                        </p:attrNameLst>
                                      </p:cBhvr>
                                      <p:to>
                                        <p:strVal val="visible"/>
                                      </p:to>
                                    </p:set>
                                    <p:animEffect transition="in" filter="fade">
                                      <p:cBhvr>
                                        <p:cTn id="11" dur="1000"/>
                                        <p:tgtEl>
                                          <p:spTgt spid="1679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Does </a:t>
            </a:r>
            <a:r>
              <a:rPr lang="en-US" b="1" i="1" dirty="0">
                <a:effectLst>
                  <a:outerShdw blurRad="50800" dist="38100" dir="2700000" algn="tl" rotWithShape="0">
                    <a:prstClr val="black">
                      <a:alpha val="40000"/>
                    </a:prstClr>
                  </a:outerShdw>
                </a:effectLst>
                <a:latin typeface="Arial" charset="0"/>
              </a:rPr>
              <a:t>Discipline</a:t>
            </a:r>
            <a:r>
              <a:rPr lang="en-US" b="1" dirty="0">
                <a:effectLst>
                  <a:outerShdw blurRad="50800" dist="38100" dir="2700000" algn="tl" rotWithShape="0">
                    <a:prstClr val="black">
                      <a:alpha val="40000"/>
                    </a:prstClr>
                  </a:outerShdw>
                </a:effectLst>
                <a:latin typeface="Arial" charset="0"/>
              </a:rPr>
              <a:t> Mean?</a:t>
            </a:r>
          </a:p>
        </p:txBody>
      </p:sp>
      <p:sp>
        <p:nvSpPr>
          <p:cNvPr id="167939" name="Rectangle 3"/>
          <p:cNvSpPr>
            <a:spLocks noGrp="1" noChangeArrowheads="1"/>
          </p:cNvSpPr>
          <p:nvPr>
            <p:ph type="body" idx="1"/>
          </p:nvPr>
        </p:nvSpPr>
        <p:spPr/>
        <p:txBody>
          <a:bodyPr/>
          <a:lstStyle/>
          <a:p>
            <a:pPr marL="0" indent="0">
              <a:buFontTx/>
              <a:buNone/>
              <a:defRPr/>
            </a:pPr>
            <a:r>
              <a:rPr lang="en-US" sz="3600" b="1" dirty="0">
                <a:latin typeface="Arial" charset="0"/>
              </a:rPr>
              <a:t>Webster: </a:t>
            </a:r>
            <a:r>
              <a:rPr lang="en-US" sz="4000" i="1" u="sng" dirty="0">
                <a:latin typeface="Arial" charset="0"/>
              </a:rPr>
              <a:t>Discipline</a:t>
            </a:r>
            <a:endParaRPr lang="en-US" sz="3600" i="1" dirty="0">
              <a:latin typeface="Arial" charset="0"/>
            </a:endParaRPr>
          </a:p>
          <a:p>
            <a:pPr lvl="1">
              <a:defRPr/>
            </a:pPr>
            <a:r>
              <a:rPr lang="en-US" b="1" dirty="0">
                <a:latin typeface="Arial" charset="0"/>
              </a:rPr>
              <a:t>(1.)</a:t>
            </a:r>
            <a:r>
              <a:rPr lang="en-US" dirty="0">
                <a:latin typeface="Arial" charset="0"/>
              </a:rPr>
              <a:t> </a:t>
            </a:r>
            <a:r>
              <a:rPr lang="en-US" i="1" dirty="0">
                <a:latin typeface="Arial" charset="0"/>
              </a:rPr>
              <a:t>PUNISHMENT</a:t>
            </a:r>
          </a:p>
          <a:p>
            <a:pPr lvl="1">
              <a:defRPr/>
            </a:pPr>
            <a:r>
              <a:rPr lang="en-US" sz="3200" b="1" dirty="0">
                <a:effectLst>
                  <a:outerShdw blurRad="50800" dist="38100" dir="2700000" algn="tl" rotWithShape="0">
                    <a:prstClr val="black">
                      <a:alpha val="40000"/>
                    </a:prstClr>
                  </a:outerShdw>
                </a:effectLst>
                <a:latin typeface="Arial" charset="0"/>
              </a:rPr>
              <a:t>(2.)</a:t>
            </a:r>
            <a:r>
              <a:rPr lang="en-US" sz="3200" b="1" i="1" dirty="0">
                <a:effectLst>
                  <a:outerShdw blurRad="50800" dist="38100" dir="2700000" algn="tl" rotWithShape="0">
                    <a:prstClr val="black">
                      <a:alpha val="40000"/>
                    </a:prstClr>
                  </a:outerShdw>
                </a:effectLst>
                <a:latin typeface="Arial" charset="0"/>
              </a:rPr>
              <a:t> </a:t>
            </a:r>
            <a:r>
              <a:rPr lang="en-US" sz="3200" b="1" i="1" dirty="0" smtClean="0">
                <a:effectLst>
                  <a:outerShdw blurRad="50800" dist="38100" dir="2700000" algn="tl" rotWithShape="0">
                    <a:prstClr val="black">
                      <a:alpha val="40000"/>
                    </a:prstClr>
                  </a:outerShdw>
                </a:effectLst>
                <a:latin typeface="Arial" charset="0"/>
              </a:rPr>
              <a:t>INSTRUCTION</a:t>
            </a:r>
            <a:endParaRPr lang="en-US" sz="3200" b="1" i="1" dirty="0">
              <a:effectLst>
                <a:outerShdw blurRad="50800" dist="38100" dir="2700000" algn="tl" rotWithShape="0">
                  <a:prstClr val="black">
                    <a:alpha val="40000"/>
                  </a:prstClr>
                </a:outerShdw>
              </a:effectLst>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7939">
                                            <p:txEl>
                                              <p:pRg st="2" end="2"/>
                                            </p:txEl>
                                          </p:spTgt>
                                        </p:tgtEl>
                                        <p:attrNameLst>
                                          <p:attrName>style.visibility</p:attrName>
                                        </p:attrNameLst>
                                      </p:cBhvr>
                                      <p:to>
                                        <p:strVal val="visible"/>
                                      </p:to>
                                    </p:set>
                                    <p:animEffect transition="in" filter="fade">
                                      <p:cBhvr>
                                        <p:cTn id="7" dur="1000"/>
                                        <p:tgtEl>
                                          <p:spTgt spid="1679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r>
              <a:rPr lang="en-US">
                <a:latin typeface="Arial" charset="0"/>
              </a:rPr>
              <a:t>Voices From The Past</a:t>
            </a:r>
          </a:p>
        </p:txBody>
      </p:sp>
      <p:sp>
        <p:nvSpPr>
          <p:cNvPr id="21507" name="Rectangle 3"/>
          <p:cNvSpPr>
            <a:spLocks noGrp="1" noChangeArrowheads="1"/>
          </p:cNvSpPr>
          <p:nvPr>
            <p:ph type="body" idx="1"/>
          </p:nvPr>
        </p:nvSpPr>
        <p:spPr/>
        <p:txBody>
          <a:bodyPr/>
          <a:lstStyle/>
          <a:p>
            <a:pPr algn="ctr">
              <a:lnSpc>
                <a:spcPct val="80000"/>
              </a:lnSpc>
              <a:buFontTx/>
              <a:buNone/>
            </a:pPr>
            <a:r>
              <a:rPr lang="en-US" sz="2400" b="1">
                <a:latin typeface="Arial" charset="0"/>
              </a:rPr>
              <a:t>J.D. Tant</a:t>
            </a:r>
            <a:endParaRPr lang="en-US" sz="2400">
              <a:latin typeface="Arial" charset="0"/>
            </a:endParaRPr>
          </a:p>
          <a:p>
            <a:pPr algn="ctr">
              <a:lnSpc>
                <a:spcPct val="80000"/>
              </a:lnSpc>
              <a:buFontTx/>
              <a:buNone/>
            </a:pPr>
            <a:r>
              <a:rPr lang="en-US" sz="2400" i="1">
                <a:latin typeface="Arial" charset="0"/>
              </a:rPr>
              <a:t>Ancient Landmarks, Vol.XI, No.4, April, 1976</a:t>
            </a:r>
          </a:p>
          <a:p>
            <a:pPr>
              <a:lnSpc>
                <a:spcPct val="110000"/>
              </a:lnSpc>
              <a:spcBef>
                <a:spcPct val="50000"/>
              </a:spcBef>
              <a:buClr>
                <a:schemeClr val="bg1"/>
              </a:buClr>
            </a:pPr>
            <a:r>
              <a:rPr lang="ja-JP" altLang="en-US" sz="2800">
                <a:latin typeface="Arial" charset="0"/>
              </a:rPr>
              <a:t>“</a:t>
            </a:r>
            <a:r>
              <a:rPr lang="en-US" altLang="ja-JP" sz="2800">
                <a:latin typeface="Arial" charset="0"/>
              </a:rPr>
              <a:t>It is no accident that we are depicted as </a:t>
            </a:r>
            <a:r>
              <a:rPr lang="ja-JP" altLang="en-US" sz="2800">
                <a:latin typeface="Arial" charset="0"/>
              </a:rPr>
              <a:t>‘</a:t>
            </a:r>
            <a:r>
              <a:rPr lang="en-US" altLang="ja-JP" sz="2800">
                <a:latin typeface="Arial" charset="0"/>
              </a:rPr>
              <a:t>the family of God.</a:t>
            </a:r>
            <a:r>
              <a:rPr lang="ja-JP" altLang="en-US" sz="2800">
                <a:latin typeface="Arial" charset="0"/>
              </a:rPr>
              <a:t>’</a:t>
            </a:r>
            <a:r>
              <a:rPr lang="en-US" altLang="ja-JP" sz="2800">
                <a:latin typeface="Arial" charset="0"/>
              </a:rPr>
              <a:t> We are spiritually brothers and sisters in the household of God, sharing </a:t>
            </a:r>
            <a:r>
              <a:rPr lang="ja-JP" altLang="en-US" sz="2800">
                <a:latin typeface="Arial" charset="0"/>
              </a:rPr>
              <a:t>‘</a:t>
            </a:r>
            <a:r>
              <a:rPr lang="en-US" altLang="ja-JP" sz="2800">
                <a:latin typeface="Arial" charset="0"/>
              </a:rPr>
              <a:t>the Father of spirits</a:t>
            </a:r>
            <a:r>
              <a:rPr lang="ja-JP" altLang="en-US" sz="2800">
                <a:latin typeface="Arial" charset="0"/>
              </a:rPr>
              <a:t>’</a:t>
            </a:r>
            <a:r>
              <a:rPr lang="en-US" altLang="ja-JP" sz="2800">
                <a:latin typeface="Arial" charset="0"/>
              </a:rPr>
              <a:t> and an elder brother. This is no superficial relationship of people who get together on Sundays for a good time.</a:t>
            </a:r>
            <a:endParaRPr lang="en-US" sz="2800">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507">
                                            <p:txEl>
                                              <p:pRg st="2" end="2"/>
                                            </p:txEl>
                                          </p:spTgt>
                                        </p:tgtEl>
                                        <p:attrNameLst>
                                          <p:attrName>style.visibility</p:attrName>
                                        </p:attrNameLst>
                                      </p:cBhvr>
                                      <p:to>
                                        <p:strVal val="visible"/>
                                      </p:to>
                                    </p:set>
                                    <p:animEffect transition="in" filter="fade">
                                      <p:cBhvr>
                                        <p:cTn id="7" dur="10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Does </a:t>
            </a:r>
            <a:r>
              <a:rPr lang="en-US" b="1" i="1" dirty="0">
                <a:effectLst>
                  <a:outerShdw blurRad="50800" dist="38100" dir="2700000" algn="tl" rotWithShape="0">
                    <a:prstClr val="black">
                      <a:alpha val="40000"/>
                    </a:prstClr>
                  </a:outerShdw>
                </a:effectLst>
                <a:latin typeface="Arial" charset="0"/>
              </a:rPr>
              <a:t>Discipline</a:t>
            </a:r>
            <a:r>
              <a:rPr lang="en-US" b="1" dirty="0">
                <a:effectLst>
                  <a:outerShdw blurRad="50800" dist="38100" dir="2700000" algn="tl" rotWithShape="0">
                    <a:prstClr val="black">
                      <a:alpha val="40000"/>
                    </a:prstClr>
                  </a:outerShdw>
                </a:effectLst>
                <a:latin typeface="Arial" charset="0"/>
              </a:rPr>
              <a:t> Mean?</a:t>
            </a:r>
          </a:p>
        </p:txBody>
      </p:sp>
      <p:sp>
        <p:nvSpPr>
          <p:cNvPr id="167939" name="Rectangle 3"/>
          <p:cNvSpPr>
            <a:spLocks noGrp="1" noChangeArrowheads="1"/>
          </p:cNvSpPr>
          <p:nvPr>
            <p:ph type="body" idx="1"/>
          </p:nvPr>
        </p:nvSpPr>
        <p:spPr/>
        <p:txBody>
          <a:bodyPr/>
          <a:lstStyle/>
          <a:p>
            <a:pPr marL="0" indent="0">
              <a:buFontTx/>
              <a:buNone/>
              <a:defRPr/>
            </a:pPr>
            <a:r>
              <a:rPr lang="en-US" sz="3600" b="1" dirty="0">
                <a:latin typeface="Arial" charset="0"/>
              </a:rPr>
              <a:t>Webster: </a:t>
            </a:r>
            <a:r>
              <a:rPr lang="en-US" sz="4000" i="1" u="sng" dirty="0">
                <a:latin typeface="Arial" charset="0"/>
              </a:rPr>
              <a:t>Discipline</a:t>
            </a:r>
            <a:endParaRPr lang="en-US" sz="3600" i="1" dirty="0">
              <a:latin typeface="Arial" charset="0"/>
            </a:endParaRPr>
          </a:p>
          <a:p>
            <a:pPr lvl="1">
              <a:defRPr/>
            </a:pPr>
            <a:r>
              <a:rPr lang="en-US" b="1" dirty="0">
                <a:latin typeface="Arial" charset="0"/>
              </a:rPr>
              <a:t>(1.)</a:t>
            </a:r>
            <a:r>
              <a:rPr lang="en-US" dirty="0">
                <a:latin typeface="Arial" charset="0"/>
              </a:rPr>
              <a:t> </a:t>
            </a:r>
            <a:r>
              <a:rPr lang="en-US" i="1" dirty="0">
                <a:latin typeface="Arial" charset="0"/>
              </a:rPr>
              <a:t>PUNISHMENT</a:t>
            </a:r>
          </a:p>
          <a:p>
            <a:pPr lvl="1">
              <a:defRPr/>
            </a:pPr>
            <a:r>
              <a:rPr lang="en-US" b="1" dirty="0">
                <a:latin typeface="Arial" charset="0"/>
              </a:rPr>
              <a:t>(2.)</a:t>
            </a:r>
            <a:r>
              <a:rPr lang="en-US" i="1" dirty="0">
                <a:latin typeface="Arial" charset="0"/>
              </a:rPr>
              <a:t> </a:t>
            </a:r>
            <a:r>
              <a:rPr lang="en-US" i="1" dirty="0" smtClean="0">
                <a:latin typeface="Arial" charset="0"/>
              </a:rPr>
              <a:t>INSTRUCTION</a:t>
            </a:r>
            <a:endParaRPr lang="en-US" i="1" dirty="0">
              <a:latin typeface="Arial" charset="0"/>
            </a:endParaRPr>
          </a:p>
          <a:p>
            <a:pPr lvl="1">
              <a:defRPr/>
            </a:pPr>
            <a:r>
              <a:rPr lang="en-US" sz="3200" b="1" dirty="0">
                <a:effectLst>
                  <a:outerShdw blurRad="50800" dist="38100" dir="2700000" algn="tl" rotWithShape="0">
                    <a:prstClr val="black">
                      <a:alpha val="40000"/>
                    </a:prstClr>
                  </a:outerShdw>
                </a:effectLst>
                <a:latin typeface="Arial" charset="0"/>
              </a:rPr>
              <a:t>(3.) </a:t>
            </a:r>
            <a:r>
              <a:rPr lang="en-US" sz="3200" b="1" i="1" dirty="0">
                <a:effectLst>
                  <a:outerShdw blurRad="50800" dist="38100" dir="2700000" algn="tl" rotWithShape="0">
                    <a:prstClr val="black">
                      <a:alpha val="40000"/>
                    </a:prstClr>
                  </a:outerShdw>
                </a:effectLst>
                <a:latin typeface="Arial" charset="0"/>
              </a:rPr>
              <a:t>a field of </a:t>
            </a:r>
            <a:r>
              <a:rPr lang="en-US" sz="3200" b="1" i="1" dirty="0" smtClean="0">
                <a:effectLst>
                  <a:outerShdw blurRad="50800" dist="38100" dir="2700000" algn="tl" rotWithShape="0">
                    <a:prstClr val="black">
                      <a:alpha val="40000"/>
                    </a:prstClr>
                  </a:outerShdw>
                </a:effectLst>
                <a:latin typeface="Arial" charset="0"/>
              </a:rPr>
              <a:t>study</a:t>
            </a:r>
            <a:endParaRPr lang="en-US" sz="3200" b="1" dirty="0">
              <a:effectLst>
                <a:outerShdw blurRad="50800" dist="38100" dir="2700000" algn="tl" rotWithShape="0">
                  <a:prstClr val="black">
                    <a:alpha val="40000"/>
                  </a:prstClr>
                </a:outerShdw>
              </a:effectLst>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7939">
                                            <p:txEl>
                                              <p:pRg st="3" end="3"/>
                                            </p:txEl>
                                          </p:spTgt>
                                        </p:tgtEl>
                                        <p:attrNameLst>
                                          <p:attrName>style.visibility</p:attrName>
                                        </p:attrNameLst>
                                      </p:cBhvr>
                                      <p:to>
                                        <p:strVal val="visible"/>
                                      </p:to>
                                    </p:set>
                                    <p:animEffect transition="in" filter="fade">
                                      <p:cBhvr>
                                        <p:cTn id="7" dur="1000"/>
                                        <p:tgtEl>
                                          <p:spTgt spid="167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Does </a:t>
            </a:r>
            <a:r>
              <a:rPr lang="en-US" b="1" i="1" dirty="0">
                <a:effectLst>
                  <a:outerShdw blurRad="50800" dist="38100" dir="2700000" algn="tl" rotWithShape="0">
                    <a:prstClr val="black">
                      <a:alpha val="40000"/>
                    </a:prstClr>
                  </a:outerShdw>
                </a:effectLst>
                <a:latin typeface="Arial" charset="0"/>
              </a:rPr>
              <a:t>Discipline</a:t>
            </a:r>
            <a:r>
              <a:rPr lang="en-US" b="1" dirty="0">
                <a:effectLst>
                  <a:outerShdw blurRad="50800" dist="38100" dir="2700000" algn="tl" rotWithShape="0">
                    <a:prstClr val="black">
                      <a:alpha val="40000"/>
                    </a:prstClr>
                  </a:outerShdw>
                </a:effectLst>
                <a:latin typeface="Arial" charset="0"/>
              </a:rPr>
              <a:t> Mean?</a:t>
            </a:r>
          </a:p>
        </p:txBody>
      </p:sp>
      <p:sp>
        <p:nvSpPr>
          <p:cNvPr id="167939" name="Rectangle 3"/>
          <p:cNvSpPr>
            <a:spLocks noGrp="1" noChangeArrowheads="1"/>
          </p:cNvSpPr>
          <p:nvPr>
            <p:ph type="body" idx="1"/>
          </p:nvPr>
        </p:nvSpPr>
        <p:spPr/>
        <p:txBody>
          <a:bodyPr/>
          <a:lstStyle/>
          <a:p>
            <a:pPr marL="0" indent="0">
              <a:buFontTx/>
              <a:buNone/>
              <a:defRPr/>
            </a:pPr>
            <a:r>
              <a:rPr lang="en-US" sz="3600" b="1" dirty="0">
                <a:latin typeface="Arial" charset="0"/>
              </a:rPr>
              <a:t>Webster: </a:t>
            </a:r>
            <a:r>
              <a:rPr lang="en-US" sz="4000" i="1" u="sng" dirty="0">
                <a:latin typeface="Arial" charset="0"/>
              </a:rPr>
              <a:t>Discipline</a:t>
            </a:r>
            <a:endParaRPr lang="en-US" sz="3600" i="1" dirty="0">
              <a:latin typeface="Arial" charset="0"/>
            </a:endParaRPr>
          </a:p>
          <a:p>
            <a:pPr lvl="1">
              <a:defRPr/>
            </a:pPr>
            <a:r>
              <a:rPr lang="en-US" b="1" dirty="0">
                <a:latin typeface="Arial" charset="0"/>
              </a:rPr>
              <a:t>(1.)</a:t>
            </a:r>
            <a:r>
              <a:rPr lang="en-US" dirty="0">
                <a:latin typeface="Arial" charset="0"/>
              </a:rPr>
              <a:t> </a:t>
            </a:r>
            <a:r>
              <a:rPr lang="en-US" i="1" dirty="0">
                <a:latin typeface="Arial" charset="0"/>
              </a:rPr>
              <a:t>PUNISHMENT</a:t>
            </a:r>
          </a:p>
          <a:p>
            <a:pPr lvl="1">
              <a:defRPr/>
            </a:pPr>
            <a:r>
              <a:rPr lang="en-US" b="1" dirty="0">
                <a:latin typeface="Arial" charset="0"/>
              </a:rPr>
              <a:t>(2.)</a:t>
            </a:r>
            <a:r>
              <a:rPr lang="en-US" i="1" dirty="0">
                <a:latin typeface="Arial" charset="0"/>
              </a:rPr>
              <a:t> </a:t>
            </a:r>
            <a:r>
              <a:rPr lang="en-US" i="1" dirty="0" smtClean="0">
                <a:latin typeface="Arial" charset="0"/>
              </a:rPr>
              <a:t>INSTRUCTION</a:t>
            </a:r>
            <a:endParaRPr lang="en-US" i="1" dirty="0">
              <a:latin typeface="Arial" charset="0"/>
            </a:endParaRPr>
          </a:p>
          <a:p>
            <a:pPr lvl="1">
              <a:defRPr/>
            </a:pPr>
            <a:r>
              <a:rPr lang="en-US" b="1" dirty="0">
                <a:latin typeface="Arial" charset="0"/>
              </a:rPr>
              <a:t>(3.)</a:t>
            </a:r>
            <a:r>
              <a:rPr lang="en-US" dirty="0">
                <a:latin typeface="Arial" charset="0"/>
              </a:rPr>
              <a:t> </a:t>
            </a:r>
            <a:r>
              <a:rPr lang="en-US" i="1" dirty="0">
                <a:latin typeface="Arial" charset="0"/>
              </a:rPr>
              <a:t>a field of study</a:t>
            </a:r>
            <a:endParaRPr lang="en-US" dirty="0">
              <a:latin typeface="Arial" charset="0"/>
            </a:endParaRPr>
          </a:p>
          <a:p>
            <a:pPr lvl="1">
              <a:defRPr/>
            </a:pPr>
            <a:r>
              <a:rPr lang="en-US" sz="3200" b="1" dirty="0">
                <a:effectLst>
                  <a:outerShdw blurRad="50800" dist="38100" dir="2700000" algn="tl" rotWithShape="0">
                    <a:prstClr val="black">
                      <a:alpha val="40000"/>
                    </a:prstClr>
                  </a:outerShdw>
                </a:effectLst>
                <a:latin typeface="Arial" charset="0"/>
              </a:rPr>
              <a:t>(4.) </a:t>
            </a:r>
            <a:r>
              <a:rPr lang="en-US" sz="3200" b="1" i="1" dirty="0">
                <a:effectLst>
                  <a:outerShdw blurRad="50800" dist="38100" dir="2700000" algn="tl" rotWithShape="0">
                    <a:prstClr val="black">
                      <a:alpha val="40000"/>
                    </a:prstClr>
                  </a:outerShdw>
                </a:effectLst>
                <a:latin typeface="Arial" charset="0"/>
              </a:rPr>
              <a:t>training that corrects, molds, or perfects the mental faculties or moral character</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7939">
                                            <p:txEl>
                                              <p:pRg st="4" end="4"/>
                                            </p:txEl>
                                          </p:spTgt>
                                        </p:tgtEl>
                                        <p:attrNameLst>
                                          <p:attrName>style.visibility</p:attrName>
                                        </p:attrNameLst>
                                      </p:cBhvr>
                                      <p:to>
                                        <p:strVal val="visible"/>
                                      </p:to>
                                    </p:set>
                                    <p:animEffect transition="in" filter="fade">
                                      <p:cBhvr>
                                        <p:cTn id="7" dur="1000"/>
                                        <p:tgtEl>
                                          <p:spTgt spid="1679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Does </a:t>
            </a:r>
            <a:r>
              <a:rPr lang="en-US" b="1" i="1" dirty="0">
                <a:effectLst>
                  <a:outerShdw blurRad="50800" dist="38100" dir="2700000" algn="tl" rotWithShape="0">
                    <a:prstClr val="black">
                      <a:alpha val="40000"/>
                    </a:prstClr>
                  </a:outerShdw>
                </a:effectLst>
                <a:latin typeface="Arial" charset="0"/>
              </a:rPr>
              <a:t>Discipline</a:t>
            </a:r>
            <a:r>
              <a:rPr lang="en-US" b="1" dirty="0">
                <a:effectLst>
                  <a:outerShdw blurRad="50800" dist="38100" dir="2700000" algn="tl" rotWithShape="0">
                    <a:prstClr val="black">
                      <a:alpha val="40000"/>
                    </a:prstClr>
                  </a:outerShdw>
                </a:effectLst>
                <a:latin typeface="Arial" charset="0"/>
              </a:rPr>
              <a:t> Mean?</a:t>
            </a:r>
          </a:p>
        </p:txBody>
      </p:sp>
      <p:sp>
        <p:nvSpPr>
          <p:cNvPr id="167939" name="Rectangle 3"/>
          <p:cNvSpPr>
            <a:spLocks noGrp="1" noChangeArrowheads="1"/>
          </p:cNvSpPr>
          <p:nvPr>
            <p:ph type="body" idx="1"/>
          </p:nvPr>
        </p:nvSpPr>
        <p:spPr/>
        <p:txBody>
          <a:bodyPr/>
          <a:lstStyle/>
          <a:p>
            <a:pPr marL="0" indent="0">
              <a:buFontTx/>
              <a:buNone/>
              <a:defRPr/>
            </a:pPr>
            <a:r>
              <a:rPr lang="en-US" sz="3600" b="1" dirty="0">
                <a:latin typeface="Arial" charset="0"/>
              </a:rPr>
              <a:t>Webster: </a:t>
            </a:r>
            <a:r>
              <a:rPr lang="en-US" sz="4000" i="1" u="sng" dirty="0">
                <a:latin typeface="Arial" charset="0"/>
              </a:rPr>
              <a:t>Discipline</a:t>
            </a:r>
            <a:endParaRPr lang="en-US" sz="3600" i="1" dirty="0">
              <a:latin typeface="Arial" charset="0"/>
            </a:endParaRPr>
          </a:p>
          <a:p>
            <a:pPr lvl="1">
              <a:defRPr/>
            </a:pPr>
            <a:r>
              <a:rPr lang="en-US" sz="3200" b="1" dirty="0">
                <a:latin typeface="Arial" charset="0"/>
              </a:rPr>
              <a:t>(5.)</a:t>
            </a:r>
            <a:r>
              <a:rPr lang="en-US" sz="3200" dirty="0">
                <a:latin typeface="Arial" charset="0"/>
              </a:rPr>
              <a:t> </a:t>
            </a:r>
            <a:r>
              <a:rPr lang="en-US" sz="3200" b="1" dirty="0">
                <a:latin typeface="Arial" charset="0"/>
              </a:rPr>
              <a:t>a:</a:t>
            </a:r>
            <a:r>
              <a:rPr lang="en-US" sz="3200" dirty="0">
                <a:latin typeface="Arial" charset="0"/>
              </a:rPr>
              <a:t> </a:t>
            </a:r>
            <a:r>
              <a:rPr lang="en-US" sz="3200" b="1" i="1" dirty="0">
                <a:effectLst>
                  <a:outerShdw blurRad="50800" dist="38100" dir="2700000" algn="tl" rotWithShape="0">
                    <a:prstClr val="black">
                      <a:alpha val="40000"/>
                    </a:prstClr>
                  </a:outerShdw>
                </a:effectLst>
                <a:latin typeface="Arial" charset="0"/>
              </a:rPr>
              <a:t>control gained by enforcing obedience or </a:t>
            </a:r>
            <a:r>
              <a:rPr lang="en-US" sz="3200" b="1" i="1" dirty="0" smtClean="0">
                <a:effectLst>
                  <a:outerShdw blurRad="50800" dist="38100" dir="2700000" algn="tl" rotWithShape="0">
                    <a:prstClr val="black">
                      <a:alpha val="40000"/>
                    </a:prstClr>
                  </a:outerShdw>
                </a:effectLst>
                <a:latin typeface="Arial" charset="0"/>
              </a:rPr>
              <a:t>order</a:t>
            </a:r>
            <a:endParaRPr lang="en-US" sz="3200" b="1" dirty="0">
              <a:effectLst>
                <a:outerShdw blurRad="50800" dist="38100" dir="2700000" algn="tl" rotWithShape="0">
                  <a:prstClr val="black">
                    <a:alpha val="40000"/>
                  </a:prstClr>
                </a:outerShdw>
              </a:effectLst>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7939">
                                            <p:txEl>
                                              <p:pRg st="1" end="1"/>
                                            </p:txEl>
                                          </p:spTgt>
                                        </p:tgtEl>
                                        <p:attrNameLst>
                                          <p:attrName>style.visibility</p:attrName>
                                        </p:attrNameLst>
                                      </p:cBhvr>
                                      <p:to>
                                        <p:strVal val="visible"/>
                                      </p:to>
                                    </p:set>
                                    <p:animEffect transition="in" filter="fade">
                                      <p:cBhvr>
                                        <p:cTn id="7" dur="1000"/>
                                        <p:tgtEl>
                                          <p:spTgt spid="1679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Does </a:t>
            </a:r>
            <a:r>
              <a:rPr lang="en-US" b="1" i="1" dirty="0">
                <a:effectLst>
                  <a:outerShdw blurRad="50800" dist="38100" dir="2700000" algn="tl" rotWithShape="0">
                    <a:prstClr val="black">
                      <a:alpha val="40000"/>
                    </a:prstClr>
                  </a:outerShdw>
                </a:effectLst>
                <a:latin typeface="Arial" charset="0"/>
              </a:rPr>
              <a:t>Discipline</a:t>
            </a:r>
            <a:r>
              <a:rPr lang="en-US" b="1" dirty="0">
                <a:effectLst>
                  <a:outerShdw blurRad="50800" dist="38100" dir="2700000" algn="tl" rotWithShape="0">
                    <a:prstClr val="black">
                      <a:alpha val="40000"/>
                    </a:prstClr>
                  </a:outerShdw>
                </a:effectLst>
                <a:latin typeface="Arial" charset="0"/>
              </a:rPr>
              <a:t> Mean?</a:t>
            </a:r>
          </a:p>
        </p:txBody>
      </p:sp>
      <p:sp>
        <p:nvSpPr>
          <p:cNvPr id="167939" name="Rectangle 3"/>
          <p:cNvSpPr>
            <a:spLocks noGrp="1" noChangeArrowheads="1"/>
          </p:cNvSpPr>
          <p:nvPr>
            <p:ph type="body" idx="1"/>
          </p:nvPr>
        </p:nvSpPr>
        <p:spPr/>
        <p:txBody>
          <a:bodyPr/>
          <a:lstStyle/>
          <a:p>
            <a:pPr marL="0" indent="0">
              <a:buFontTx/>
              <a:buNone/>
              <a:defRPr/>
            </a:pPr>
            <a:r>
              <a:rPr lang="en-US" sz="3600" b="1" dirty="0">
                <a:latin typeface="Arial" charset="0"/>
              </a:rPr>
              <a:t>Webster: </a:t>
            </a:r>
            <a:r>
              <a:rPr lang="en-US" sz="4000" i="1" u="sng" dirty="0">
                <a:latin typeface="Arial" charset="0"/>
              </a:rPr>
              <a:t>Discipline</a:t>
            </a:r>
            <a:endParaRPr lang="en-US" sz="3600" i="1" dirty="0">
              <a:latin typeface="Arial" charset="0"/>
            </a:endParaRPr>
          </a:p>
          <a:p>
            <a:pPr lvl="1">
              <a:defRPr/>
            </a:pPr>
            <a:r>
              <a:rPr lang="en-US" sz="3200" b="1" dirty="0">
                <a:latin typeface="Arial" charset="0"/>
              </a:rPr>
              <a:t>(5.)</a:t>
            </a:r>
            <a:r>
              <a:rPr lang="en-US" sz="3200" dirty="0">
                <a:latin typeface="Arial" charset="0"/>
              </a:rPr>
              <a:t> </a:t>
            </a:r>
            <a:r>
              <a:rPr lang="en-US" b="1" dirty="0">
                <a:latin typeface="Arial" charset="0"/>
              </a:rPr>
              <a:t>a:</a:t>
            </a:r>
            <a:r>
              <a:rPr lang="en-US" dirty="0">
                <a:latin typeface="Arial" charset="0"/>
              </a:rPr>
              <a:t> </a:t>
            </a:r>
            <a:r>
              <a:rPr lang="en-US" i="1" dirty="0">
                <a:latin typeface="Arial" charset="0"/>
              </a:rPr>
              <a:t>control gained by enforcing obedience or order</a:t>
            </a:r>
            <a:endParaRPr lang="en-US" dirty="0">
              <a:latin typeface="Arial" charset="0"/>
            </a:endParaRPr>
          </a:p>
          <a:p>
            <a:pPr marL="914400" lvl="2" indent="0">
              <a:buFontTx/>
              <a:buNone/>
              <a:defRPr/>
            </a:pPr>
            <a:r>
              <a:rPr lang="en-US" sz="3200" b="1" dirty="0">
                <a:latin typeface="Arial" charset="0"/>
              </a:rPr>
              <a:t>b: </a:t>
            </a:r>
            <a:r>
              <a:rPr lang="en-US" sz="3200" b="1" i="1" dirty="0">
                <a:effectLst>
                  <a:outerShdw blurRad="50800" dist="38100" dir="2700000" algn="tl" rotWithShape="0">
                    <a:prstClr val="black">
                      <a:alpha val="40000"/>
                    </a:prstClr>
                  </a:outerShdw>
                </a:effectLst>
                <a:latin typeface="Arial" charset="0"/>
              </a:rPr>
              <a:t>orderly or prescribed conduct or pattern of </a:t>
            </a:r>
            <a:r>
              <a:rPr lang="en-US" sz="3200" b="1" i="1" dirty="0" smtClean="0">
                <a:effectLst>
                  <a:outerShdw blurRad="50800" dist="38100" dir="2700000" algn="tl" rotWithShape="0">
                    <a:prstClr val="black">
                      <a:alpha val="40000"/>
                    </a:prstClr>
                  </a:outerShdw>
                </a:effectLst>
                <a:latin typeface="Arial" charset="0"/>
              </a:rPr>
              <a:t>behavior</a:t>
            </a:r>
            <a:endParaRPr lang="en-US" sz="3200" b="1" dirty="0">
              <a:effectLst>
                <a:outerShdw blurRad="50800" dist="38100" dir="2700000" algn="tl" rotWithShape="0">
                  <a:prstClr val="black">
                    <a:alpha val="40000"/>
                  </a:prstClr>
                </a:outerShdw>
              </a:effectLst>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7939">
                                            <p:txEl>
                                              <p:pRg st="2" end="2"/>
                                            </p:txEl>
                                          </p:spTgt>
                                        </p:tgtEl>
                                        <p:attrNameLst>
                                          <p:attrName>style.visibility</p:attrName>
                                        </p:attrNameLst>
                                      </p:cBhvr>
                                      <p:to>
                                        <p:strVal val="visible"/>
                                      </p:to>
                                    </p:set>
                                    <p:animEffect transition="in" filter="fade">
                                      <p:cBhvr>
                                        <p:cTn id="7" dur="1000"/>
                                        <p:tgtEl>
                                          <p:spTgt spid="1679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Does </a:t>
            </a:r>
            <a:r>
              <a:rPr lang="en-US" b="1" i="1" dirty="0">
                <a:effectLst>
                  <a:outerShdw blurRad="50800" dist="38100" dir="2700000" algn="tl" rotWithShape="0">
                    <a:prstClr val="black">
                      <a:alpha val="40000"/>
                    </a:prstClr>
                  </a:outerShdw>
                </a:effectLst>
                <a:latin typeface="Arial" charset="0"/>
              </a:rPr>
              <a:t>Discipline</a:t>
            </a:r>
            <a:r>
              <a:rPr lang="en-US" b="1" dirty="0">
                <a:effectLst>
                  <a:outerShdw blurRad="50800" dist="38100" dir="2700000" algn="tl" rotWithShape="0">
                    <a:prstClr val="black">
                      <a:alpha val="40000"/>
                    </a:prstClr>
                  </a:outerShdw>
                </a:effectLst>
                <a:latin typeface="Arial" charset="0"/>
              </a:rPr>
              <a:t> Mean?</a:t>
            </a:r>
          </a:p>
        </p:txBody>
      </p:sp>
      <p:sp>
        <p:nvSpPr>
          <p:cNvPr id="167939" name="Rectangle 3"/>
          <p:cNvSpPr>
            <a:spLocks noGrp="1" noChangeArrowheads="1"/>
          </p:cNvSpPr>
          <p:nvPr>
            <p:ph type="body" idx="1"/>
          </p:nvPr>
        </p:nvSpPr>
        <p:spPr/>
        <p:txBody>
          <a:bodyPr/>
          <a:lstStyle/>
          <a:p>
            <a:pPr marL="0" indent="0">
              <a:buFontTx/>
              <a:buNone/>
              <a:defRPr/>
            </a:pPr>
            <a:r>
              <a:rPr lang="en-US" sz="3600" b="1" dirty="0">
                <a:latin typeface="Arial" charset="0"/>
              </a:rPr>
              <a:t>Webster: </a:t>
            </a:r>
            <a:r>
              <a:rPr lang="en-US" sz="4000" i="1" u="sng" dirty="0">
                <a:latin typeface="Arial" charset="0"/>
              </a:rPr>
              <a:t>Discipline</a:t>
            </a:r>
            <a:endParaRPr lang="en-US" sz="3600" i="1" dirty="0">
              <a:latin typeface="Arial" charset="0"/>
            </a:endParaRPr>
          </a:p>
          <a:p>
            <a:pPr lvl="1">
              <a:defRPr/>
            </a:pPr>
            <a:r>
              <a:rPr lang="en-US" sz="3200" b="1" dirty="0">
                <a:latin typeface="Arial" charset="0"/>
              </a:rPr>
              <a:t>(5.)</a:t>
            </a:r>
            <a:r>
              <a:rPr lang="en-US" sz="3200" dirty="0">
                <a:latin typeface="Arial" charset="0"/>
              </a:rPr>
              <a:t> </a:t>
            </a:r>
            <a:r>
              <a:rPr lang="en-US" b="1" dirty="0">
                <a:latin typeface="Arial" charset="0"/>
              </a:rPr>
              <a:t>a:</a:t>
            </a:r>
            <a:r>
              <a:rPr lang="en-US" dirty="0">
                <a:latin typeface="Arial" charset="0"/>
              </a:rPr>
              <a:t> </a:t>
            </a:r>
            <a:r>
              <a:rPr lang="en-US" i="1" dirty="0">
                <a:latin typeface="Arial" charset="0"/>
              </a:rPr>
              <a:t>control gained by enforcing obedience or order</a:t>
            </a:r>
            <a:endParaRPr lang="en-US" dirty="0">
              <a:latin typeface="Arial" charset="0"/>
            </a:endParaRPr>
          </a:p>
          <a:p>
            <a:pPr marL="914400" lvl="2" indent="0">
              <a:buFontTx/>
              <a:buNone/>
              <a:defRPr/>
            </a:pPr>
            <a:r>
              <a:rPr lang="en-US" sz="2800" b="1" dirty="0">
                <a:latin typeface="Arial" charset="0"/>
              </a:rPr>
              <a:t>b:</a:t>
            </a:r>
            <a:r>
              <a:rPr lang="en-US" sz="2800" dirty="0">
                <a:latin typeface="Arial" charset="0"/>
              </a:rPr>
              <a:t> </a:t>
            </a:r>
            <a:r>
              <a:rPr lang="en-US" sz="2800" i="1" dirty="0">
                <a:latin typeface="Arial" charset="0"/>
              </a:rPr>
              <a:t>orderly or prescribed conduct or pattern of behavior</a:t>
            </a:r>
            <a:endParaRPr lang="en-US" sz="2800" dirty="0">
              <a:latin typeface="Arial" charset="0"/>
            </a:endParaRPr>
          </a:p>
          <a:p>
            <a:pPr marL="914400" lvl="2" indent="0">
              <a:buFontTx/>
              <a:buNone/>
              <a:defRPr/>
            </a:pPr>
            <a:r>
              <a:rPr lang="en-US" sz="3200" b="1" dirty="0">
                <a:latin typeface="Arial" charset="0"/>
              </a:rPr>
              <a:t>c: </a:t>
            </a:r>
            <a:r>
              <a:rPr lang="en-US" sz="3200" b="1" i="1" dirty="0">
                <a:effectLst>
                  <a:outerShdw blurRad="50800" dist="38100" dir="2700000" algn="tl" rotWithShape="0">
                    <a:prstClr val="black">
                      <a:alpha val="40000"/>
                    </a:prstClr>
                  </a:outerShdw>
                </a:effectLst>
                <a:latin typeface="Arial" charset="0"/>
              </a:rPr>
              <a:t>SELF-</a:t>
            </a:r>
            <a:r>
              <a:rPr lang="en-US" sz="3200" b="1" i="1" dirty="0" smtClean="0">
                <a:effectLst>
                  <a:outerShdw blurRad="50800" dist="38100" dir="2700000" algn="tl" rotWithShape="0">
                    <a:prstClr val="black">
                      <a:alpha val="40000"/>
                    </a:prstClr>
                  </a:outerShdw>
                </a:effectLst>
                <a:latin typeface="Arial" charset="0"/>
              </a:rPr>
              <a:t>CONTROL</a:t>
            </a:r>
            <a:endParaRPr lang="en-US" sz="3200" b="1" dirty="0">
              <a:effectLst>
                <a:outerShdw blurRad="50800" dist="38100" dir="2700000" algn="tl" rotWithShape="0">
                  <a:prstClr val="black">
                    <a:alpha val="40000"/>
                  </a:prstClr>
                </a:outerShdw>
              </a:effectLst>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7939">
                                            <p:txEl>
                                              <p:pRg st="3" end="3"/>
                                            </p:txEl>
                                          </p:spTgt>
                                        </p:tgtEl>
                                        <p:attrNameLst>
                                          <p:attrName>style.visibility</p:attrName>
                                        </p:attrNameLst>
                                      </p:cBhvr>
                                      <p:to>
                                        <p:strVal val="visible"/>
                                      </p:to>
                                    </p:set>
                                    <p:animEffect transition="in" filter="fade">
                                      <p:cBhvr>
                                        <p:cTn id="7" dur="1000"/>
                                        <p:tgtEl>
                                          <p:spTgt spid="167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Does </a:t>
            </a:r>
            <a:r>
              <a:rPr lang="en-US" b="1" i="1" dirty="0">
                <a:effectLst>
                  <a:outerShdw blurRad="50800" dist="38100" dir="2700000" algn="tl" rotWithShape="0">
                    <a:prstClr val="black">
                      <a:alpha val="40000"/>
                    </a:prstClr>
                  </a:outerShdw>
                </a:effectLst>
                <a:latin typeface="Arial" charset="0"/>
              </a:rPr>
              <a:t>Discipline</a:t>
            </a:r>
            <a:r>
              <a:rPr lang="en-US" b="1" dirty="0">
                <a:effectLst>
                  <a:outerShdw blurRad="50800" dist="38100" dir="2700000" algn="tl" rotWithShape="0">
                    <a:prstClr val="black">
                      <a:alpha val="40000"/>
                    </a:prstClr>
                  </a:outerShdw>
                </a:effectLst>
                <a:latin typeface="Arial" charset="0"/>
              </a:rPr>
              <a:t> Mean?</a:t>
            </a:r>
          </a:p>
        </p:txBody>
      </p:sp>
      <p:sp>
        <p:nvSpPr>
          <p:cNvPr id="167939" name="Rectangle 3"/>
          <p:cNvSpPr>
            <a:spLocks noGrp="1" noChangeArrowheads="1"/>
          </p:cNvSpPr>
          <p:nvPr>
            <p:ph type="body" idx="1"/>
          </p:nvPr>
        </p:nvSpPr>
        <p:spPr/>
        <p:txBody>
          <a:bodyPr/>
          <a:lstStyle/>
          <a:p>
            <a:pPr marL="0" indent="0">
              <a:buFontTx/>
              <a:buNone/>
              <a:defRPr/>
            </a:pPr>
            <a:r>
              <a:rPr lang="en-US" sz="3600" b="1" dirty="0">
                <a:latin typeface="Arial" charset="0"/>
              </a:rPr>
              <a:t>Webster: </a:t>
            </a:r>
            <a:r>
              <a:rPr lang="en-US" sz="4000" i="1" u="sng" dirty="0">
                <a:latin typeface="Arial" charset="0"/>
              </a:rPr>
              <a:t>Discipline</a:t>
            </a:r>
            <a:endParaRPr lang="en-US" sz="3600" i="1" dirty="0">
              <a:latin typeface="Arial" charset="0"/>
            </a:endParaRPr>
          </a:p>
          <a:p>
            <a:pPr lvl="1">
              <a:defRPr/>
            </a:pPr>
            <a:r>
              <a:rPr lang="en-US" sz="3200" b="1" dirty="0">
                <a:latin typeface="Arial" charset="0"/>
              </a:rPr>
              <a:t>(5.)</a:t>
            </a:r>
            <a:r>
              <a:rPr lang="en-US" sz="3200" dirty="0">
                <a:latin typeface="Arial" charset="0"/>
              </a:rPr>
              <a:t> </a:t>
            </a:r>
            <a:r>
              <a:rPr lang="en-US" b="1" dirty="0">
                <a:latin typeface="Arial" charset="0"/>
              </a:rPr>
              <a:t>a:</a:t>
            </a:r>
            <a:r>
              <a:rPr lang="en-US" dirty="0">
                <a:latin typeface="Arial" charset="0"/>
              </a:rPr>
              <a:t> </a:t>
            </a:r>
            <a:r>
              <a:rPr lang="en-US" i="1" dirty="0">
                <a:latin typeface="Arial" charset="0"/>
              </a:rPr>
              <a:t>control gained by enforcing obedience or order</a:t>
            </a:r>
            <a:endParaRPr lang="en-US" dirty="0">
              <a:latin typeface="Arial" charset="0"/>
            </a:endParaRPr>
          </a:p>
          <a:p>
            <a:pPr marL="914400" lvl="2" indent="0">
              <a:buFontTx/>
              <a:buNone/>
              <a:defRPr/>
            </a:pPr>
            <a:r>
              <a:rPr lang="en-US" sz="2800" b="1" dirty="0">
                <a:latin typeface="Arial" charset="0"/>
              </a:rPr>
              <a:t>b:</a:t>
            </a:r>
            <a:r>
              <a:rPr lang="en-US" sz="2800" dirty="0">
                <a:latin typeface="Arial" charset="0"/>
              </a:rPr>
              <a:t> </a:t>
            </a:r>
            <a:r>
              <a:rPr lang="en-US" sz="2800" i="1" dirty="0">
                <a:latin typeface="Arial" charset="0"/>
              </a:rPr>
              <a:t>orderly or prescribed conduct or pattern of behavior</a:t>
            </a:r>
            <a:endParaRPr lang="en-US" sz="2800" dirty="0">
              <a:latin typeface="Arial" charset="0"/>
            </a:endParaRPr>
          </a:p>
          <a:p>
            <a:pPr marL="914400" lvl="2" indent="0">
              <a:buFontTx/>
              <a:buNone/>
              <a:defRPr/>
            </a:pPr>
            <a:r>
              <a:rPr lang="en-US" sz="2800" b="1" dirty="0">
                <a:latin typeface="Arial" charset="0"/>
              </a:rPr>
              <a:t>c:</a:t>
            </a:r>
            <a:r>
              <a:rPr lang="en-US" sz="2800" dirty="0">
                <a:latin typeface="Arial" charset="0"/>
              </a:rPr>
              <a:t> </a:t>
            </a:r>
            <a:r>
              <a:rPr lang="en-US" sz="2800" i="1" dirty="0">
                <a:latin typeface="Arial" charset="0"/>
              </a:rPr>
              <a:t>SELF-CONTROL</a:t>
            </a:r>
            <a:endParaRPr lang="en-US" sz="2800" dirty="0">
              <a:latin typeface="Arial" charset="0"/>
            </a:endParaRPr>
          </a:p>
          <a:p>
            <a:pPr lvl="1">
              <a:defRPr/>
            </a:pPr>
            <a:r>
              <a:rPr lang="en-US" sz="3200" b="1" dirty="0">
                <a:latin typeface="Arial" charset="0"/>
              </a:rPr>
              <a:t>(6.) </a:t>
            </a:r>
            <a:r>
              <a:rPr lang="en-US" sz="3200" b="1" i="1" dirty="0">
                <a:effectLst>
                  <a:outerShdw blurRad="50800" dist="38100" dir="2700000" algn="tl" rotWithShape="0">
                    <a:prstClr val="black">
                      <a:alpha val="40000"/>
                    </a:prstClr>
                  </a:outerShdw>
                </a:effectLst>
                <a:latin typeface="Arial" charset="0"/>
              </a:rPr>
              <a:t>a rule or system of rules governing conduct or activity</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7939">
                                            <p:txEl>
                                              <p:pRg st="4" end="4"/>
                                            </p:txEl>
                                          </p:spTgt>
                                        </p:tgtEl>
                                        <p:attrNameLst>
                                          <p:attrName>style.visibility</p:attrName>
                                        </p:attrNameLst>
                                      </p:cBhvr>
                                      <p:to>
                                        <p:strVal val="visible"/>
                                      </p:to>
                                    </p:set>
                                    <p:animEffect transition="in" filter="fade">
                                      <p:cBhvr>
                                        <p:cTn id="7" dur="1000"/>
                                        <p:tgtEl>
                                          <p:spTgt spid="1679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Does </a:t>
            </a:r>
            <a:r>
              <a:rPr lang="en-US" b="1" i="1" dirty="0">
                <a:effectLst>
                  <a:outerShdw blurRad="50800" dist="38100" dir="2700000" algn="tl" rotWithShape="0">
                    <a:prstClr val="black">
                      <a:alpha val="40000"/>
                    </a:prstClr>
                  </a:outerShdw>
                </a:effectLst>
                <a:latin typeface="Arial" charset="0"/>
              </a:rPr>
              <a:t>Discipline</a:t>
            </a:r>
            <a:r>
              <a:rPr lang="en-US" b="1" dirty="0">
                <a:effectLst>
                  <a:outerShdw blurRad="50800" dist="38100" dir="2700000" algn="tl" rotWithShape="0">
                    <a:prstClr val="black">
                      <a:alpha val="40000"/>
                    </a:prstClr>
                  </a:outerShdw>
                </a:effectLst>
                <a:latin typeface="Arial" charset="0"/>
              </a:rPr>
              <a:t> Mean?</a:t>
            </a:r>
          </a:p>
        </p:txBody>
      </p:sp>
      <p:sp>
        <p:nvSpPr>
          <p:cNvPr id="167939" name="Rectangle 3"/>
          <p:cNvSpPr>
            <a:spLocks noGrp="1" noChangeArrowheads="1"/>
          </p:cNvSpPr>
          <p:nvPr>
            <p:ph type="body" idx="1"/>
          </p:nvPr>
        </p:nvSpPr>
        <p:spPr/>
        <p:txBody>
          <a:bodyPr/>
          <a:lstStyle/>
          <a:p>
            <a:pPr marL="0" indent="0">
              <a:buFontTx/>
              <a:buNone/>
              <a:defRPr/>
            </a:pPr>
            <a:r>
              <a:rPr lang="en-US" sz="3600" b="1" dirty="0">
                <a:latin typeface="Arial" charset="0"/>
              </a:rPr>
              <a:t>Webster: </a:t>
            </a:r>
            <a:r>
              <a:rPr lang="en-US" sz="4000" i="1" u="sng" dirty="0">
                <a:latin typeface="Arial" charset="0"/>
              </a:rPr>
              <a:t>Discipline</a:t>
            </a:r>
            <a:endParaRPr lang="en-US" sz="3600" i="1" dirty="0">
              <a:latin typeface="Arial" charset="0"/>
            </a:endParaRPr>
          </a:p>
          <a:p>
            <a:pPr lvl="1">
              <a:defRPr/>
            </a:pPr>
            <a:r>
              <a:rPr lang="en-US" sz="2400" b="1" dirty="0" smtClean="0">
                <a:latin typeface="Arial" charset="0"/>
              </a:rPr>
              <a:t>(1.)</a:t>
            </a:r>
            <a:r>
              <a:rPr lang="en-US" sz="2400" dirty="0" smtClean="0">
                <a:latin typeface="Arial" charset="0"/>
              </a:rPr>
              <a:t> </a:t>
            </a:r>
            <a:r>
              <a:rPr lang="en-US" sz="2400" i="1" dirty="0" smtClean="0">
                <a:latin typeface="Arial" charset="0"/>
              </a:rPr>
              <a:t>PUNISHMENT   </a:t>
            </a:r>
            <a:r>
              <a:rPr lang="en-US" sz="2400" b="1" dirty="0" smtClean="0">
                <a:latin typeface="Arial" charset="0"/>
              </a:rPr>
              <a:t>(2.)</a:t>
            </a:r>
            <a:r>
              <a:rPr lang="en-US" sz="2400" i="1" dirty="0" smtClean="0">
                <a:latin typeface="Arial" charset="0"/>
              </a:rPr>
              <a:t> INSTRUCTION   </a:t>
            </a:r>
            <a:r>
              <a:rPr lang="en-US" sz="2400" b="1" dirty="0" smtClean="0">
                <a:latin typeface="Arial" charset="0"/>
              </a:rPr>
              <a:t>(3.)</a:t>
            </a:r>
            <a:r>
              <a:rPr lang="en-US" sz="2400" dirty="0" smtClean="0">
                <a:latin typeface="Arial" charset="0"/>
              </a:rPr>
              <a:t> </a:t>
            </a:r>
            <a:r>
              <a:rPr lang="en-US" sz="2400" i="1" dirty="0" smtClean="0">
                <a:latin typeface="Arial" charset="0"/>
              </a:rPr>
              <a:t>a field of study</a:t>
            </a:r>
            <a:r>
              <a:rPr lang="en-US" dirty="0" smtClean="0">
                <a:latin typeface="Arial" charset="0"/>
              </a:rPr>
              <a:t> </a:t>
            </a:r>
            <a:r>
              <a:rPr lang="en-US" b="1" dirty="0" smtClean="0">
                <a:effectLst>
                  <a:outerShdw blurRad="50800" dist="38100" dir="2700000" algn="tl" rotWithShape="0">
                    <a:prstClr val="black">
                      <a:alpha val="40000"/>
                    </a:prstClr>
                  </a:outerShdw>
                </a:effectLst>
                <a:latin typeface="Arial" charset="0"/>
              </a:rPr>
              <a:t>(4.) </a:t>
            </a:r>
            <a:r>
              <a:rPr lang="en-US" b="1" i="1" dirty="0" smtClean="0">
                <a:solidFill>
                  <a:srgbClr val="FF0000"/>
                </a:solidFill>
                <a:effectLst>
                  <a:outerShdw blurRad="50800" dist="38100" dir="2700000" algn="tl" rotWithShape="0">
                    <a:prstClr val="black">
                      <a:alpha val="40000"/>
                    </a:prstClr>
                  </a:outerShdw>
                </a:effectLst>
                <a:latin typeface="Arial" charset="0"/>
              </a:rPr>
              <a:t>training that corrects, molds, or perfects the mental faculties or moral character</a:t>
            </a:r>
            <a:r>
              <a:rPr lang="en-US" b="1" dirty="0" smtClean="0">
                <a:solidFill>
                  <a:srgbClr val="FF0000"/>
                </a:solidFill>
                <a:effectLst>
                  <a:outerShdw blurRad="50800" dist="38100" dir="2700000" algn="tl" rotWithShape="0">
                    <a:prstClr val="black">
                      <a:alpha val="40000"/>
                    </a:prstClr>
                  </a:outerShdw>
                </a:effectLst>
                <a:latin typeface="Arial" charset="0"/>
              </a:rPr>
              <a:t> </a:t>
            </a:r>
            <a:r>
              <a:rPr lang="en-US" sz="2400" b="1" dirty="0" smtClean="0">
                <a:latin typeface="Arial" charset="0"/>
              </a:rPr>
              <a:t>(5.)</a:t>
            </a:r>
            <a:r>
              <a:rPr lang="en-US" sz="2400" dirty="0" smtClean="0">
                <a:latin typeface="Arial" charset="0"/>
              </a:rPr>
              <a:t>  </a:t>
            </a:r>
            <a:r>
              <a:rPr lang="en-US" sz="2400" b="1" dirty="0" smtClean="0">
                <a:latin typeface="Arial" charset="0"/>
              </a:rPr>
              <a:t>a:</a:t>
            </a:r>
            <a:r>
              <a:rPr lang="en-US" sz="2400" dirty="0" smtClean="0">
                <a:latin typeface="Arial" charset="0"/>
              </a:rPr>
              <a:t> </a:t>
            </a:r>
            <a:r>
              <a:rPr lang="en-US" sz="2400" i="1" dirty="0" smtClean="0">
                <a:latin typeface="Arial" charset="0"/>
              </a:rPr>
              <a:t>control gained by enforcing obedience or order</a:t>
            </a:r>
            <a:r>
              <a:rPr lang="en-US" sz="2400" dirty="0" smtClean="0">
                <a:latin typeface="Arial" charset="0"/>
              </a:rPr>
              <a:t>  </a:t>
            </a:r>
            <a:r>
              <a:rPr lang="en-US" sz="2400" b="1" dirty="0" smtClean="0">
                <a:latin typeface="Arial" charset="0"/>
              </a:rPr>
              <a:t>b:</a:t>
            </a:r>
            <a:r>
              <a:rPr lang="en-US" sz="2400" dirty="0" smtClean="0">
                <a:latin typeface="Arial" charset="0"/>
              </a:rPr>
              <a:t> </a:t>
            </a:r>
            <a:r>
              <a:rPr lang="en-US" sz="2400" i="1" dirty="0" smtClean="0">
                <a:latin typeface="Arial" charset="0"/>
              </a:rPr>
              <a:t>orderly or prescribed conduct or pattern of behavior</a:t>
            </a:r>
            <a:r>
              <a:rPr lang="en-US" sz="2400" dirty="0" smtClean="0">
                <a:latin typeface="Arial" charset="0"/>
              </a:rPr>
              <a:t>  </a:t>
            </a:r>
            <a:r>
              <a:rPr lang="en-US" sz="2400" b="1" dirty="0" smtClean="0">
                <a:latin typeface="Arial" charset="0"/>
              </a:rPr>
              <a:t>c:</a:t>
            </a:r>
            <a:r>
              <a:rPr lang="en-US" sz="2400" dirty="0" smtClean="0">
                <a:latin typeface="Arial" charset="0"/>
              </a:rPr>
              <a:t> </a:t>
            </a:r>
            <a:r>
              <a:rPr lang="en-US" sz="2400" i="1" dirty="0" smtClean="0">
                <a:latin typeface="Arial" charset="0"/>
              </a:rPr>
              <a:t>SELF-CONTROL</a:t>
            </a:r>
            <a:r>
              <a:rPr lang="en-US" sz="2400" dirty="0" smtClean="0">
                <a:latin typeface="Arial" charset="0"/>
              </a:rPr>
              <a:t>  </a:t>
            </a:r>
            <a:r>
              <a:rPr lang="en-US" sz="2400" b="1" dirty="0" smtClean="0">
                <a:latin typeface="Arial" charset="0"/>
              </a:rPr>
              <a:t>(</a:t>
            </a:r>
            <a:r>
              <a:rPr lang="en-US" sz="2400" b="1" dirty="0">
                <a:latin typeface="Arial" charset="0"/>
              </a:rPr>
              <a:t>6.)</a:t>
            </a:r>
            <a:r>
              <a:rPr lang="en-US" sz="2400" dirty="0">
                <a:latin typeface="Arial" charset="0"/>
              </a:rPr>
              <a:t> </a:t>
            </a:r>
            <a:r>
              <a:rPr lang="en-US" sz="2400" i="1" dirty="0">
                <a:latin typeface="Arial" charset="0"/>
              </a:rPr>
              <a:t>a rule or system of rules governing conduct or activity</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7939">
                                            <p:txEl>
                                              <p:pRg st="1" end="1"/>
                                            </p:txEl>
                                          </p:spTgt>
                                        </p:tgtEl>
                                        <p:attrNameLst>
                                          <p:attrName>style.visibility</p:attrName>
                                        </p:attrNameLst>
                                      </p:cBhvr>
                                      <p:to>
                                        <p:strVal val="visible"/>
                                      </p:to>
                                    </p:set>
                                    <p:animEffect transition="in" filter="fade">
                                      <p:cBhvr>
                                        <p:cTn id="7" dur="1000"/>
                                        <p:tgtEl>
                                          <p:spTgt spid="1679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Does </a:t>
            </a:r>
            <a:r>
              <a:rPr lang="en-US" b="1" i="1" dirty="0">
                <a:effectLst>
                  <a:outerShdw blurRad="50800" dist="38100" dir="2700000" algn="tl" rotWithShape="0">
                    <a:prstClr val="black">
                      <a:alpha val="40000"/>
                    </a:prstClr>
                  </a:outerShdw>
                </a:effectLst>
                <a:latin typeface="Arial" charset="0"/>
              </a:rPr>
              <a:t>Discipline</a:t>
            </a:r>
            <a:r>
              <a:rPr lang="en-US" b="1" dirty="0">
                <a:effectLst>
                  <a:outerShdw blurRad="50800" dist="38100" dir="2700000" algn="tl" rotWithShape="0">
                    <a:prstClr val="black">
                      <a:alpha val="40000"/>
                    </a:prstClr>
                  </a:outerShdw>
                </a:effectLst>
                <a:latin typeface="Arial" charset="0"/>
              </a:rPr>
              <a:t> Mean?</a:t>
            </a:r>
          </a:p>
        </p:txBody>
      </p:sp>
      <p:sp>
        <p:nvSpPr>
          <p:cNvPr id="294915" name="Rectangle 3"/>
          <p:cNvSpPr>
            <a:spLocks noGrp="1" noChangeArrowheads="1"/>
          </p:cNvSpPr>
          <p:nvPr>
            <p:ph type="body" idx="1"/>
          </p:nvPr>
        </p:nvSpPr>
        <p:spPr/>
        <p:txBody>
          <a:bodyPr/>
          <a:lstStyle/>
          <a:p>
            <a:pPr>
              <a:defRPr/>
            </a:pPr>
            <a:r>
              <a:rPr lang="en-US" sz="3600" dirty="0">
                <a:latin typeface="Arial" charset="0"/>
              </a:rPr>
              <a:t>The English word </a:t>
            </a:r>
            <a:r>
              <a:rPr lang="ja-JP" altLang="en-US" sz="3600" i="1" dirty="0">
                <a:effectLst>
                  <a:outerShdw blurRad="50800" dist="38100" dir="2700000" algn="tl" rotWithShape="0">
                    <a:prstClr val="black">
                      <a:alpha val="40000"/>
                    </a:prstClr>
                  </a:outerShdw>
                </a:effectLst>
                <a:latin typeface="Arial" charset="0"/>
              </a:rPr>
              <a:t>“</a:t>
            </a:r>
            <a:r>
              <a:rPr lang="en-US" altLang="ja-JP" sz="3600" i="1" u="sng" dirty="0">
                <a:effectLst>
                  <a:outerShdw blurRad="50800" dist="38100" dir="2700000" algn="tl" rotWithShape="0">
                    <a:prstClr val="black">
                      <a:alpha val="40000"/>
                    </a:prstClr>
                  </a:outerShdw>
                </a:effectLst>
                <a:latin typeface="Arial" charset="0"/>
              </a:rPr>
              <a:t>discipline</a:t>
            </a:r>
            <a:r>
              <a:rPr lang="ja-JP" altLang="en-US" sz="3600" i="1" dirty="0">
                <a:effectLst>
                  <a:outerShdw blurRad="50800" dist="38100" dir="2700000" algn="tl" rotWithShape="0">
                    <a:prstClr val="black">
                      <a:alpha val="40000"/>
                    </a:prstClr>
                  </a:outerShdw>
                </a:effectLst>
                <a:latin typeface="Arial" charset="0"/>
              </a:rPr>
              <a:t>”</a:t>
            </a:r>
            <a:r>
              <a:rPr lang="en-US" altLang="ja-JP" sz="3600" dirty="0">
                <a:effectLst>
                  <a:outerShdw blurRad="50800" dist="38100" dir="2700000" algn="tl" rotWithShape="0">
                    <a:prstClr val="black">
                      <a:alpha val="40000"/>
                    </a:prstClr>
                  </a:outerShdw>
                </a:effectLst>
                <a:latin typeface="Arial" charset="0"/>
              </a:rPr>
              <a:t> </a:t>
            </a:r>
            <a:r>
              <a:rPr lang="en-US" altLang="ja-JP" sz="3600" dirty="0">
                <a:latin typeface="Arial" charset="0"/>
              </a:rPr>
              <a:t>is not found in the </a:t>
            </a:r>
            <a:r>
              <a:rPr lang="en-US" altLang="ja-JP" sz="3600" i="1" dirty="0">
                <a:latin typeface="Arial" charset="0"/>
              </a:rPr>
              <a:t>KJV</a:t>
            </a:r>
            <a:r>
              <a:rPr lang="en-US" altLang="ja-JP" sz="3600" dirty="0">
                <a:latin typeface="Arial" charset="0"/>
              </a:rPr>
              <a:t> New Testament</a:t>
            </a:r>
          </a:p>
          <a:p>
            <a:pPr lvl="1">
              <a:defRPr/>
            </a:pPr>
            <a:r>
              <a:rPr lang="en-US" sz="3200" dirty="0">
                <a:latin typeface="Arial" charset="0"/>
              </a:rPr>
              <a:t>Greek noun </a:t>
            </a:r>
            <a:r>
              <a:rPr lang="ja-JP" altLang="en-US" sz="3200" i="1" dirty="0">
                <a:effectLst>
                  <a:outerShdw blurRad="50800" dist="38100" dir="2700000" algn="tl" rotWithShape="0">
                    <a:prstClr val="black">
                      <a:alpha val="40000"/>
                    </a:prstClr>
                  </a:outerShdw>
                </a:effectLst>
                <a:latin typeface="Arial" charset="0"/>
              </a:rPr>
              <a:t>“</a:t>
            </a:r>
            <a:r>
              <a:rPr lang="en-US" altLang="ja-JP" sz="3200" i="1" u="sng" dirty="0" err="1">
                <a:effectLst>
                  <a:outerShdw blurRad="50800" dist="38100" dir="2700000" algn="tl" rotWithShape="0">
                    <a:prstClr val="black">
                      <a:alpha val="40000"/>
                    </a:prstClr>
                  </a:outerShdw>
                </a:effectLst>
                <a:latin typeface="Arial" charset="0"/>
              </a:rPr>
              <a:t>paideia</a:t>
            </a:r>
            <a:r>
              <a:rPr lang="ja-JP" altLang="en-US" sz="3200" i="1" dirty="0">
                <a:effectLst>
                  <a:outerShdw blurRad="50800" dist="38100" dir="2700000" algn="tl" rotWithShape="0">
                    <a:prstClr val="black">
                      <a:alpha val="40000"/>
                    </a:prstClr>
                  </a:outerShdw>
                </a:effectLst>
                <a:latin typeface="Arial" charset="0"/>
              </a:rPr>
              <a:t>”</a:t>
            </a:r>
            <a:r>
              <a:rPr lang="en-US" altLang="ja-JP" sz="3200" dirty="0">
                <a:latin typeface="Arial" charset="0"/>
              </a:rPr>
              <a:t>, and verb </a:t>
            </a:r>
            <a:r>
              <a:rPr lang="ja-JP" altLang="en-US" sz="3200" i="1" dirty="0">
                <a:effectLst>
                  <a:outerShdw blurRad="50800" dist="38100" dir="2700000" algn="tl" rotWithShape="0">
                    <a:prstClr val="black">
                      <a:alpha val="40000"/>
                    </a:prstClr>
                  </a:outerShdw>
                </a:effectLst>
                <a:latin typeface="Arial" charset="0"/>
              </a:rPr>
              <a:t>“</a:t>
            </a:r>
            <a:r>
              <a:rPr lang="en-US" altLang="ja-JP" sz="3200" i="1" u="sng" dirty="0" err="1">
                <a:effectLst>
                  <a:outerShdw blurRad="50800" dist="38100" dir="2700000" algn="tl" rotWithShape="0">
                    <a:prstClr val="black">
                      <a:alpha val="40000"/>
                    </a:prstClr>
                  </a:outerShdw>
                </a:effectLst>
                <a:latin typeface="Arial" charset="0"/>
              </a:rPr>
              <a:t>paideuo</a:t>
            </a:r>
            <a:r>
              <a:rPr lang="ja-JP" altLang="en-US" sz="3200" i="1" dirty="0">
                <a:effectLst>
                  <a:outerShdw blurRad="50800" dist="38100" dir="2700000" algn="tl" rotWithShape="0">
                    <a:prstClr val="black">
                      <a:alpha val="40000"/>
                    </a:prstClr>
                  </a:outerShdw>
                </a:effectLst>
                <a:latin typeface="Arial" charset="0"/>
              </a:rPr>
              <a:t>”</a:t>
            </a:r>
            <a:r>
              <a:rPr lang="en-US" altLang="ja-JP" sz="3200" i="1" dirty="0">
                <a:effectLst>
                  <a:outerShdw blurRad="50800" dist="38100" dir="2700000" algn="tl" rotWithShape="0">
                    <a:prstClr val="black">
                      <a:alpha val="40000"/>
                    </a:prstClr>
                  </a:outerShdw>
                </a:effectLst>
                <a:latin typeface="Arial" charset="0"/>
              </a:rPr>
              <a:t> </a:t>
            </a:r>
            <a:r>
              <a:rPr lang="en-US" altLang="ja-JP" sz="3200" dirty="0">
                <a:latin typeface="Arial" charset="0"/>
              </a:rPr>
              <a:t>carry the same meaning.</a:t>
            </a:r>
            <a:endParaRPr lang="en-US" sz="3200" dirty="0">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94915">
                                            <p:txEl>
                                              <p:pRg st="0" end="0"/>
                                            </p:txEl>
                                          </p:spTgt>
                                        </p:tgtEl>
                                        <p:attrNameLst>
                                          <p:attrName>style.visibility</p:attrName>
                                        </p:attrNameLst>
                                      </p:cBhvr>
                                      <p:to>
                                        <p:strVal val="visible"/>
                                      </p:to>
                                    </p:set>
                                    <p:animEffect transition="in" filter="fade">
                                      <p:cBhvr>
                                        <p:cTn id="7" dur="500"/>
                                        <p:tgtEl>
                                          <p:spTgt spid="2949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4915">
                                            <p:txEl>
                                              <p:pRg st="1" end="1"/>
                                            </p:txEl>
                                          </p:spTgt>
                                        </p:tgtEl>
                                        <p:attrNameLst>
                                          <p:attrName>style.visibility</p:attrName>
                                        </p:attrNameLst>
                                      </p:cBhvr>
                                      <p:to>
                                        <p:strVal val="visible"/>
                                      </p:to>
                                    </p:set>
                                    <p:animEffect transition="in" filter="fade">
                                      <p:cBhvr>
                                        <p:cTn id="12" dur="1000"/>
                                        <p:tgtEl>
                                          <p:spTgt spid="294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Does </a:t>
            </a:r>
            <a:r>
              <a:rPr lang="en-US" b="1" i="1" dirty="0">
                <a:effectLst>
                  <a:outerShdw blurRad="50800" dist="38100" dir="2700000" algn="tl" rotWithShape="0">
                    <a:prstClr val="black">
                      <a:alpha val="40000"/>
                    </a:prstClr>
                  </a:outerShdw>
                </a:effectLst>
                <a:latin typeface="Arial" charset="0"/>
              </a:rPr>
              <a:t>Discipline</a:t>
            </a:r>
            <a:r>
              <a:rPr lang="en-US" b="1" dirty="0">
                <a:effectLst>
                  <a:outerShdw blurRad="50800" dist="38100" dir="2700000" algn="tl" rotWithShape="0">
                    <a:prstClr val="black">
                      <a:alpha val="40000"/>
                    </a:prstClr>
                  </a:outerShdw>
                </a:effectLst>
                <a:latin typeface="Arial" charset="0"/>
              </a:rPr>
              <a:t> Mean?</a:t>
            </a:r>
          </a:p>
        </p:txBody>
      </p:sp>
      <p:sp>
        <p:nvSpPr>
          <p:cNvPr id="169987" name="Rectangle 3"/>
          <p:cNvSpPr>
            <a:spLocks noGrp="1" noChangeArrowheads="1"/>
          </p:cNvSpPr>
          <p:nvPr>
            <p:ph type="body" idx="1"/>
          </p:nvPr>
        </p:nvSpPr>
        <p:spPr/>
        <p:txBody>
          <a:bodyPr/>
          <a:lstStyle/>
          <a:p>
            <a:pPr marL="0" indent="0">
              <a:lnSpc>
                <a:spcPct val="80000"/>
              </a:lnSpc>
              <a:buFontTx/>
              <a:buNone/>
              <a:defRPr/>
            </a:pPr>
            <a:r>
              <a:rPr lang="en-US" sz="3600" b="1" dirty="0">
                <a:latin typeface="Arial" charset="0"/>
              </a:rPr>
              <a:t>Thayer</a:t>
            </a:r>
            <a:r>
              <a:rPr lang="en-US" sz="3600" dirty="0">
                <a:latin typeface="Arial" charset="0"/>
              </a:rPr>
              <a:t>: </a:t>
            </a:r>
          </a:p>
          <a:p>
            <a:pPr>
              <a:lnSpc>
                <a:spcPct val="80000"/>
              </a:lnSpc>
              <a:defRPr/>
            </a:pPr>
            <a:r>
              <a:rPr lang="en-US" sz="3600" u="sng" dirty="0">
                <a:latin typeface="Arial" charset="0"/>
              </a:rPr>
              <a:t>3809 </a:t>
            </a:r>
            <a:r>
              <a:rPr lang="en-US" sz="3600" u="sng" dirty="0" err="1">
                <a:latin typeface="Symbol" charset="0"/>
              </a:rPr>
              <a:t>paideia</a:t>
            </a:r>
            <a:r>
              <a:rPr lang="en-US" sz="3600" u="sng" dirty="0">
                <a:latin typeface="Arial" charset="0"/>
              </a:rPr>
              <a:t> </a:t>
            </a:r>
            <a:r>
              <a:rPr lang="en-US" sz="3600" b="1" u="sng" dirty="0">
                <a:effectLst>
                  <a:outerShdw blurRad="50800" dist="38100" dir="2700000" algn="tl" rotWithShape="0">
                    <a:prstClr val="black">
                      <a:alpha val="40000"/>
                    </a:prstClr>
                  </a:outerShdw>
                </a:effectLst>
                <a:latin typeface="Arial" charset="0"/>
              </a:rPr>
              <a:t>(</a:t>
            </a:r>
            <a:r>
              <a:rPr lang="en-US" sz="3600" b="1" u="sng" dirty="0" err="1">
                <a:effectLst>
                  <a:outerShdw blurRad="50800" dist="38100" dir="2700000" algn="tl" rotWithShape="0">
                    <a:prstClr val="black">
                      <a:alpha val="40000"/>
                    </a:prstClr>
                  </a:outerShdw>
                </a:effectLst>
                <a:latin typeface="Arial" charset="0"/>
              </a:rPr>
              <a:t>paideia</a:t>
            </a:r>
            <a:r>
              <a:rPr lang="en-US" sz="3600" b="1" u="sng" dirty="0" smtClean="0">
                <a:effectLst>
                  <a:outerShdw blurRad="50800" dist="38100" dir="2700000" algn="tl" rotWithShape="0">
                    <a:prstClr val="black">
                      <a:alpha val="40000"/>
                    </a:prstClr>
                  </a:outerShdw>
                </a:effectLst>
                <a:latin typeface="Arial" charset="0"/>
              </a:rPr>
              <a:t>)</a:t>
            </a:r>
            <a:r>
              <a:rPr lang="en-US" sz="3600" dirty="0" smtClean="0">
                <a:latin typeface="Arial" charset="0"/>
              </a:rPr>
              <a:t>:</a:t>
            </a:r>
          </a:p>
          <a:p>
            <a:pPr lvl="1">
              <a:lnSpc>
                <a:spcPct val="80000"/>
              </a:lnSpc>
              <a:defRPr/>
            </a:pPr>
            <a:r>
              <a:rPr lang="en-US" b="1" dirty="0" smtClean="0">
                <a:latin typeface="Arial" charset="0"/>
              </a:rPr>
              <a:t>1</a:t>
            </a:r>
            <a:r>
              <a:rPr lang="en-US" b="1" dirty="0">
                <a:latin typeface="Arial" charset="0"/>
              </a:rPr>
              <a:t>.</a:t>
            </a:r>
            <a:r>
              <a:rPr lang="en-US" dirty="0">
                <a:latin typeface="Arial" charset="0"/>
              </a:rPr>
              <a:t> </a:t>
            </a:r>
            <a:r>
              <a:rPr lang="en-US" i="1" dirty="0">
                <a:latin typeface="Arial" charset="0"/>
              </a:rPr>
              <a:t>the whole training and education of children</a:t>
            </a:r>
            <a:r>
              <a:rPr lang="en-US" dirty="0">
                <a:latin typeface="Arial" charset="0"/>
              </a:rPr>
              <a:t> (Eph.6:4).</a:t>
            </a:r>
            <a:r>
              <a:rPr lang="en-US" b="1" dirty="0">
                <a:latin typeface="Arial" charset="0"/>
              </a:rPr>
              <a:t> </a:t>
            </a:r>
            <a:endParaRPr lang="en-US" b="1" dirty="0" smtClean="0">
              <a:latin typeface="Arial" charset="0"/>
            </a:endParaRPr>
          </a:p>
          <a:p>
            <a:pPr lvl="1">
              <a:lnSpc>
                <a:spcPct val="80000"/>
              </a:lnSpc>
              <a:defRPr/>
            </a:pPr>
            <a:r>
              <a:rPr lang="en-US" b="1" dirty="0" smtClean="0">
                <a:latin typeface="Arial" charset="0"/>
              </a:rPr>
              <a:t>2</a:t>
            </a:r>
            <a:r>
              <a:rPr lang="en-US" b="1" dirty="0">
                <a:latin typeface="Arial" charset="0"/>
              </a:rPr>
              <a:t>.</a:t>
            </a:r>
            <a:r>
              <a:rPr lang="en-US" dirty="0">
                <a:latin typeface="Arial" charset="0"/>
              </a:rPr>
              <a:t> </a:t>
            </a:r>
            <a:r>
              <a:rPr lang="en-US" i="1" dirty="0">
                <a:latin typeface="Arial" charset="0"/>
              </a:rPr>
              <a:t>whatever in adults also cultivates the soul, esp. by correcting mistakes and curbing the passions; </a:t>
            </a:r>
            <a:r>
              <a:rPr lang="en-US" dirty="0" smtClean="0">
                <a:latin typeface="Arial" charset="0"/>
              </a:rPr>
              <a:t>hence…</a:t>
            </a:r>
          </a:p>
          <a:p>
            <a:pPr lvl="2">
              <a:lnSpc>
                <a:spcPct val="80000"/>
              </a:lnSpc>
              <a:defRPr/>
            </a:pPr>
            <a:r>
              <a:rPr lang="en-US" sz="2800" b="1" dirty="0" smtClean="0">
                <a:latin typeface="Arial" charset="0"/>
              </a:rPr>
              <a:t>a</a:t>
            </a:r>
            <a:r>
              <a:rPr lang="en-US" sz="2800" b="1" dirty="0">
                <a:latin typeface="Arial" charset="0"/>
              </a:rPr>
              <a:t>.</a:t>
            </a:r>
            <a:r>
              <a:rPr lang="en-US" sz="2800" dirty="0">
                <a:latin typeface="Arial" charset="0"/>
              </a:rPr>
              <a:t> </a:t>
            </a:r>
            <a:r>
              <a:rPr lang="en-US" sz="2800" i="1" dirty="0">
                <a:latin typeface="Arial" charset="0"/>
              </a:rPr>
              <a:t>instruction which aims at the increase of virtue </a:t>
            </a:r>
            <a:r>
              <a:rPr lang="en-US" sz="2800" dirty="0">
                <a:latin typeface="Arial" charset="0"/>
              </a:rPr>
              <a:t>(2Tim.3:16</a:t>
            </a:r>
            <a:r>
              <a:rPr lang="en-US" sz="2800" dirty="0" smtClean="0">
                <a:latin typeface="Arial" charset="0"/>
              </a:rPr>
              <a:t>)</a:t>
            </a:r>
          </a:p>
          <a:p>
            <a:pPr lvl="2">
              <a:lnSpc>
                <a:spcPct val="80000"/>
              </a:lnSpc>
              <a:defRPr/>
            </a:pPr>
            <a:r>
              <a:rPr lang="en-US" sz="2800" b="1" dirty="0" smtClean="0">
                <a:latin typeface="Arial" charset="0"/>
              </a:rPr>
              <a:t>b</a:t>
            </a:r>
            <a:r>
              <a:rPr lang="en-US" sz="2800" b="1" dirty="0">
                <a:latin typeface="Arial" charset="0"/>
              </a:rPr>
              <a:t>.</a:t>
            </a:r>
            <a:r>
              <a:rPr lang="en-US" sz="2800" dirty="0">
                <a:latin typeface="Arial" charset="0"/>
              </a:rPr>
              <a:t> </a:t>
            </a:r>
            <a:r>
              <a:rPr lang="en-US" sz="2800" i="1" dirty="0">
                <a:latin typeface="Arial" charset="0"/>
              </a:rPr>
              <a:t>chastisement, chastening,…:</a:t>
            </a:r>
            <a:r>
              <a:rPr lang="en-US" sz="2800" dirty="0">
                <a:latin typeface="Arial" charset="0"/>
              </a:rPr>
              <a:t> (Heb.12:5)</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9987">
                                            <p:txEl>
                                              <p:pRg st="0" end="0"/>
                                            </p:txEl>
                                          </p:spTgt>
                                        </p:tgtEl>
                                        <p:attrNameLst>
                                          <p:attrName>style.visibility</p:attrName>
                                        </p:attrNameLst>
                                      </p:cBhvr>
                                      <p:to>
                                        <p:strVal val="visible"/>
                                      </p:to>
                                    </p:set>
                                    <p:animEffect transition="in" filter="fade">
                                      <p:cBhvr>
                                        <p:cTn id="7" dur="1000"/>
                                        <p:tgtEl>
                                          <p:spTgt spid="169987">
                                            <p:txEl>
                                              <p:pRg st="0" end="0"/>
                                            </p:txEl>
                                          </p:spTgt>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69987">
                                            <p:txEl>
                                              <p:pRg st="1" end="1"/>
                                            </p:txEl>
                                          </p:spTgt>
                                        </p:tgtEl>
                                        <p:attrNameLst>
                                          <p:attrName>style.visibility</p:attrName>
                                        </p:attrNameLst>
                                      </p:cBhvr>
                                      <p:to>
                                        <p:strVal val="visible"/>
                                      </p:to>
                                    </p:set>
                                    <p:animEffect transition="in" filter="fade">
                                      <p:cBhvr>
                                        <p:cTn id="11" dur="1000"/>
                                        <p:tgtEl>
                                          <p:spTgt spid="169987">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69987">
                                            <p:txEl>
                                              <p:pRg st="2" end="2"/>
                                            </p:txEl>
                                          </p:spTgt>
                                        </p:tgtEl>
                                        <p:attrNameLst>
                                          <p:attrName>style.visibility</p:attrName>
                                        </p:attrNameLst>
                                      </p:cBhvr>
                                      <p:to>
                                        <p:strVal val="visible"/>
                                      </p:to>
                                    </p:set>
                                    <p:animEffect transition="in" filter="fade">
                                      <p:cBhvr>
                                        <p:cTn id="16" dur="1000"/>
                                        <p:tgtEl>
                                          <p:spTgt spid="169987">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69987">
                                            <p:txEl>
                                              <p:pRg st="3" end="3"/>
                                            </p:txEl>
                                          </p:spTgt>
                                        </p:tgtEl>
                                        <p:attrNameLst>
                                          <p:attrName>style.visibility</p:attrName>
                                        </p:attrNameLst>
                                      </p:cBhvr>
                                      <p:to>
                                        <p:strVal val="visible"/>
                                      </p:to>
                                    </p:set>
                                    <p:animEffect transition="in" filter="fade">
                                      <p:cBhvr>
                                        <p:cTn id="21" dur="1000"/>
                                        <p:tgtEl>
                                          <p:spTgt spid="169987">
                                            <p:txEl>
                                              <p:pRg st="3" end="3"/>
                                            </p:txEl>
                                          </p:spTgt>
                                        </p:tgtEl>
                                      </p:cBhvr>
                                    </p:animEffect>
                                  </p:childTnLst>
                                </p:cTn>
                              </p:par>
                            </p:childTnLst>
                          </p:cTn>
                        </p:par>
                        <p:par>
                          <p:cTn id="22" fill="hold" nodeType="afterGroup">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169987">
                                            <p:txEl>
                                              <p:pRg st="4" end="4"/>
                                            </p:txEl>
                                          </p:spTgt>
                                        </p:tgtEl>
                                        <p:attrNameLst>
                                          <p:attrName>style.visibility</p:attrName>
                                        </p:attrNameLst>
                                      </p:cBhvr>
                                      <p:to>
                                        <p:strVal val="visible"/>
                                      </p:to>
                                    </p:set>
                                    <p:animEffect transition="in" filter="fade">
                                      <p:cBhvr>
                                        <p:cTn id="25" dur="1000"/>
                                        <p:tgtEl>
                                          <p:spTgt spid="169987">
                                            <p:txEl>
                                              <p:pRg st="4" end="4"/>
                                            </p:txEl>
                                          </p:spTgt>
                                        </p:tgtEl>
                                      </p:cBhvr>
                                    </p:animEffect>
                                  </p:childTnLst>
                                </p:cTn>
                              </p:par>
                            </p:childTnLst>
                          </p:cTn>
                        </p:par>
                        <p:par>
                          <p:cTn id="26" fill="hold" nodeType="afterGroup">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169987">
                                            <p:txEl>
                                              <p:pRg st="5" end="5"/>
                                            </p:txEl>
                                          </p:spTgt>
                                        </p:tgtEl>
                                        <p:attrNameLst>
                                          <p:attrName>style.visibility</p:attrName>
                                        </p:attrNameLst>
                                      </p:cBhvr>
                                      <p:to>
                                        <p:strVal val="visible"/>
                                      </p:to>
                                    </p:set>
                                    <p:animEffect transition="in" filter="fade">
                                      <p:cBhvr>
                                        <p:cTn id="29" dur="1000"/>
                                        <p:tgtEl>
                                          <p:spTgt spid="1699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Does </a:t>
            </a:r>
            <a:r>
              <a:rPr lang="en-US" b="1" i="1" dirty="0">
                <a:effectLst>
                  <a:outerShdw blurRad="50800" dist="38100" dir="2700000" algn="tl" rotWithShape="0">
                    <a:prstClr val="black">
                      <a:alpha val="40000"/>
                    </a:prstClr>
                  </a:outerShdw>
                </a:effectLst>
                <a:latin typeface="Arial" charset="0"/>
              </a:rPr>
              <a:t>Discipline</a:t>
            </a:r>
            <a:r>
              <a:rPr lang="en-US" b="1" dirty="0">
                <a:effectLst>
                  <a:outerShdw blurRad="50800" dist="38100" dir="2700000" algn="tl" rotWithShape="0">
                    <a:prstClr val="black">
                      <a:alpha val="40000"/>
                    </a:prstClr>
                  </a:outerShdw>
                </a:effectLst>
                <a:latin typeface="Arial" charset="0"/>
              </a:rPr>
              <a:t> Mean?</a:t>
            </a:r>
          </a:p>
        </p:txBody>
      </p:sp>
      <p:sp>
        <p:nvSpPr>
          <p:cNvPr id="299011" name="Rectangle 3"/>
          <p:cNvSpPr>
            <a:spLocks noGrp="1" noChangeArrowheads="1"/>
          </p:cNvSpPr>
          <p:nvPr>
            <p:ph type="body" idx="1"/>
          </p:nvPr>
        </p:nvSpPr>
        <p:spPr/>
        <p:txBody>
          <a:bodyPr/>
          <a:lstStyle/>
          <a:p>
            <a:pPr marL="0" indent="0">
              <a:lnSpc>
                <a:spcPct val="80000"/>
              </a:lnSpc>
              <a:buFontTx/>
              <a:buNone/>
              <a:defRPr/>
            </a:pPr>
            <a:r>
              <a:rPr lang="en-US" sz="3600" b="1" dirty="0">
                <a:latin typeface="Arial" charset="0"/>
              </a:rPr>
              <a:t>Thayer: </a:t>
            </a:r>
          </a:p>
          <a:p>
            <a:pPr>
              <a:lnSpc>
                <a:spcPct val="80000"/>
              </a:lnSpc>
              <a:defRPr/>
            </a:pPr>
            <a:r>
              <a:rPr lang="en-US" sz="3600" u="sng" dirty="0">
                <a:latin typeface="Arial" charset="0"/>
              </a:rPr>
              <a:t>3811 </a:t>
            </a:r>
            <a:r>
              <a:rPr lang="en-US" sz="3600" u="sng" dirty="0" err="1">
                <a:latin typeface="Symbol" charset="0"/>
              </a:rPr>
              <a:t>paideuo</a:t>
            </a:r>
            <a:r>
              <a:rPr lang="en-US" sz="3600" u="sng" dirty="0">
                <a:latin typeface="Arial" charset="0"/>
              </a:rPr>
              <a:t> </a:t>
            </a:r>
            <a:r>
              <a:rPr lang="en-US" sz="3600" b="1" u="sng" dirty="0">
                <a:effectLst>
                  <a:outerShdw blurRad="50800" dist="38100" dir="2700000" algn="tl" rotWithShape="0">
                    <a:prstClr val="black">
                      <a:alpha val="40000"/>
                    </a:prstClr>
                  </a:outerShdw>
                </a:effectLst>
                <a:latin typeface="Arial" charset="0"/>
              </a:rPr>
              <a:t>(</a:t>
            </a:r>
            <a:r>
              <a:rPr lang="en-US" sz="3600" b="1" u="sng" dirty="0" err="1">
                <a:effectLst>
                  <a:outerShdw blurRad="50800" dist="38100" dir="2700000" algn="tl" rotWithShape="0">
                    <a:prstClr val="black">
                      <a:alpha val="40000"/>
                    </a:prstClr>
                  </a:outerShdw>
                </a:effectLst>
                <a:latin typeface="Arial" charset="0"/>
              </a:rPr>
              <a:t>paideuo</a:t>
            </a:r>
            <a:r>
              <a:rPr lang="en-US" sz="3600" b="1" dirty="0">
                <a:effectLst>
                  <a:outerShdw blurRad="50800" dist="38100" dir="2700000" algn="tl" rotWithShape="0">
                    <a:prstClr val="black">
                      <a:alpha val="40000"/>
                    </a:prstClr>
                  </a:outerShdw>
                </a:effectLst>
                <a:latin typeface="Arial" charset="0"/>
              </a:rPr>
              <a:t>)</a:t>
            </a:r>
            <a:r>
              <a:rPr lang="en-US" sz="3600" dirty="0" smtClean="0">
                <a:latin typeface="Arial" charset="0"/>
              </a:rPr>
              <a:t>:</a:t>
            </a:r>
          </a:p>
          <a:p>
            <a:pPr lvl="1">
              <a:lnSpc>
                <a:spcPct val="80000"/>
              </a:lnSpc>
              <a:defRPr/>
            </a:pPr>
            <a:r>
              <a:rPr lang="en-US" b="1" dirty="0" smtClean="0">
                <a:latin typeface="Arial" charset="0"/>
              </a:rPr>
              <a:t>1</a:t>
            </a:r>
            <a:r>
              <a:rPr lang="en-US" b="1" dirty="0">
                <a:latin typeface="Arial" charset="0"/>
              </a:rPr>
              <a:t>.</a:t>
            </a:r>
            <a:r>
              <a:rPr lang="en-US" dirty="0">
                <a:latin typeface="Arial" charset="0"/>
              </a:rPr>
              <a:t> </a:t>
            </a:r>
            <a:r>
              <a:rPr lang="en-US" i="1" dirty="0">
                <a:latin typeface="Arial" charset="0"/>
              </a:rPr>
              <a:t>to train children (</a:t>
            </a:r>
            <a:r>
              <a:rPr lang="en-US" i="1" dirty="0" smtClean="0">
                <a:latin typeface="Arial" charset="0"/>
              </a:rPr>
              <a:t>Acts 7</a:t>
            </a:r>
            <a:r>
              <a:rPr lang="en-US" i="1" dirty="0">
                <a:latin typeface="Arial" charset="0"/>
              </a:rPr>
              <a:t>:</a:t>
            </a:r>
            <a:r>
              <a:rPr lang="en-US" i="1" dirty="0" smtClean="0">
                <a:latin typeface="Arial" charset="0"/>
              </a:rPr>
              <a:t>22; 22</a:t>
            </a:r>
            <a:r>
              <a:rPr lang="en-US" i="1" dirty="0">
                <a:latin typeface="Arial" charset="0"/>
              </a:rPr>
              <a:t>:3): to be instructed or taught, to learn (1Tim.1:20): to cause one to learn (</a:t>
            </a:r>
            <a:r>
              <a:rPr lang="en-US" i="1" dirty="0" smtClean="0">
                <a:latin typeface="Arial" charset="0"/>
              </a:rPr>
              <a:t>Tim.</a:t>
            </a:r>
            <a:r>
              <a:rPr lang="en-US" i="1" dirty="0">
                <a:latin typeface="Arial" charset="0"/>
              </a:rPr>
              <a:t>2:12): </a:t>
            </a:r>
            <a:endParaRPr lang="en-US" i="1" dirty="0" smtClean="0">
              <a:latin typeface="Arial" charset="0"/>
            </a:endParaRPr>
          </a:p>
          <a:p>
            <a:pPr lvl="1">
              <a:lnSpc>
                <a:spcPct val="80000"/>
              </a:lnSpc>
              <a:defRPr/>
            </a:pPr>
            <a:r>
              <a:rPr lang="en-US" b="1" dirty="0" smtClean="0">
                <a:latin typeface="Arial" charset="0"/>
              </a:rPr>
              <a:t>2</a:t>
            </a:r>
            <a:r>
              <a:rPr lang="en-US" b="1" dirty="0">
                <a:latin typeface="Arial" charset="0"/>
              </a:rPr>
              <a:t>.</a:t>
            </a:r>
            <a:r>
              <a:rPr lang="en-US" dirty="0">
                <a:latin typeface="Arial" charset="0"/>
              </a:rPr>
              <a:t> </a:t>
            </a:r>
            <a:r>
              <a:rPr lang="en-US" i="1" dirty="0">
                <a:latin typeface="Arial" charset="0"/>
              </a:rPr>
              <a:t>to chastise</a:t>
            </a:r>
            <a:r>
              <a:rPr lang="en-US" i="1" dirty="0" smtClean="0">
                <a:latin typeface="Arial" charset="0"/>
              </a:rPr>
              <a:t>;</a:t>
            </a:r>
            <a:endParaRPr lang="en-US" dirty="0" smtClean="0">
              <a:latin typeface="Arial" charset="0"/>
            </a:endParaRPr>
          </a:p>
          <a:p>
            <a:pPr lvl="2">
              <a:lnSpc>
                <a:spcPct val="80000"/>
              </a:lnSpc>
              <a:defRPr/>
            </a:pPr>
            <a:r>
              <a:rPr lang="en-US" sz="2800" b="1" i="1" dirty="0" smtClean="0">
                <a:latin typeface="Arial" charset="0"/>
              </a:rPr>
              <a:t>a</a:t>
            </a:r>
            <a:r>
              <a:rPr lang="en-US" sz="2800" b="1" i="1" dirty="0">
                <a:latin typeface="Arial" charset="0"/>
              </a:rPr>
              <a:t>.</a:t>
            </a:r>
            <a:r>
              <a:rPr lang="en-US" sz="2800" i="1" dirty="0">
                <a:latin typeface="Arial" charset="0"/>
              </a:rPr>
              <a:t> to chastise or castigate with words, to correct (2Tim.2:25): </a:t>
            </a:r>
            <a:endParaRPr lang="en-US" sz="2800" i="1" dirty="0" smtClean="0">
              <a:latin typeface="Arial" charset="0"/>
            </a:endParaRPr>
          </a:p>
          <a:p>
            <a:pPr lvl="2">
              <a:lnSpc>
                <a:spcPct val="80000"/>
              </a:lnSpc>
              <a:defRPr/>
            </a:pPr>
            <a:r>
              <a:rPr lang="en-US" sz="2800" b="1" i="1" dirty="0" smtClean="0">
                <a:latin typeface="Arial" charset="0"/>
              </a:rPr>
              <a:t>c</a:t>
            </a:r>
            <a:r>
              <a:rPr lang="en-US" sz="2800" b="1" i="1" dirty="0">
                <a:latin typeface="Arial" charset="0"/>
              </a:rPr>
              <a:t>.</a:t>
            </a:r>
            <a:r>
              <a:rPr lang="en-US" sz="2800" i="1" dirty="0">
                <a:latin typeface="Arial" charset="0"/>
              </a:rPr>
              <a:t> to chastise with blows, to scourge (Heb.12:7)</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99011">
                                            <p:txEl>
                                              <p:pRg st="1" end="1"/>
                                            </p:txEl>
                                          </p:spTgt>
                                        </p:tgtEl>
                                        <p:attrNameLst>
                                          <p:attrName>style.visibility</p:attrName>
                                        </p:attrNameLst>
                                      </p:cBhvr>
                                      <p:to>
                                        <p:strVal val="visible"/>
                                      </p:to>
                                    </p:set>
                                    <p:animEffect transition="in" filter="fade">
                                      <p:cBhvr>
                                        <p:cTn id="7" dur="2000"/>
                                        <p:tgtEl>
                                          <p:spTgt spid="29901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99011">
                                            <p:txEl>
                                              <p:pRg st="2" end="2"/>
                                            </p:txEl>
                                          </p:spTgt>
                                        </p:tgtEl>
                                        <p:attrNameLst>
                                          <p:attrName>style.visibility</p:attrName>
                                        </p:attrNameLst>
                                      </p:cBhvr>
                                      <p:to>
                                        <p:strVal val="visible"/>
                                      </p:to>
                                    </p:set>
                                    <p:animEffect transition="in" filter="fade">
                                      <p:cBhvr>
                                        <p:cTn id="12" dur="2000"/>
                                        <p:tgtEl>
                                          <p:spTgt spid="2990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99011">
                                            <p:txEl>
                                              <p:pRg st="3" end="3"/>
                                            </p:txEl>
                                          </p:spTgt>
                                        </p:tgtEl>
                                        <p:attrNameLst>
                                          <p:attrName>style.visibility</p:attrName>
                                        </p:attrNameLst>
                                      </p:cBhvr>
                                      <p:to>
                                        <p:strVal val="visible"/>
                                      </p:to>
                                    </p:set>
                                    <p:animEffect transition="in" filter="fade">
                                      <p:cBhvr>
                                        <p:cTn id="17" dur="2000"/>
                                        <p:tgtEl>
                                          <p:spTgt spid="299011">
                                            <p:txEl>
                                              <p:pRg st="3" end="3"/>
                                            </p:txEl>
                                          </p:spTgt>
                                        </p:tgtEl>
                                      </p:cBhvr>
                                    </p:animEffect>
                                  </p:childTnLst>
                                </p:cTn>
                              </p:par>
                            </p:childTnLst>
                          </p:cTn>
                        </p:par>
                        <p:par>
                          <p:cTn id="18" fill="hold" nodeType="afterGroup">
                            <p:stCondLst>
                              <p:cond delay="2000"/>
                            </p:stCondLst>
                            <p:childTnLst>
                              <p:par>
                                <p:cTn id="19" presetID="10" presetClass="entr" presetSubtype="0" fill="hold" nodeType="afterEffect">
                                  <p:stCondLst>
                                    <p:cond delay="0"/>
                                  </p:stCondLst>
                                  <p:childTnLst>
                                    <p:set>
                                      <p:cBhvr>
                                        <p:cTn id="20" dur="1" fill="hold">
                                          <p:stCondLst>
                                            <p:cond delay="0"/>
                                          </p:stCondLst>
                                        </p:cTn>
                                        <p:tgtEl>
                                          <p:spTgt spid="299011">
                                            <p:txEl>
                                              <p:pRg st="4" end="4"/>
                                            </p:txEl>
                                          </p:spTgt>
                                        </p:tgtEl>
                                        <p:attrNameLst>
                                          <p:attrName>style.visibility</p:attrName>
                                        </p:attrNameLst>
                                      </p:cBhvr>
                                      <p:to>
                                        <p:strVal val="visible"/>
                                      </p:to>
                                    </p:set>
                                    <p:animEffect transition="in" filter="fade">
                                      <p:cBhvr>
                                        <p:cTn id="21" dur="2000"/>
                                        <p:tgtEl>
                                          <p:spTgt spid="299011">
                                            <p:txEl>
                                              <p:pRg st="4" end="4"/>
                                            </p:txEl>
                                          </p:spTgt>
                                        </p:tgtEl>
                                      </p:cBhvr>
                                    </p:animEffect>
                                  </p:childTnLst>
                                </p:cTn>
                              </p:par>
                            </p:childTnLst>
                          </p:cTn>
                        </p:par>
                        <p:par>
                          <p:cTn id="22" fill="hold" nodeType="afterGroup">
                            <p:stCondLst>
                              <p:cond delay="4000"/>
                            </p:stCondLst>
                            <p:childTnLst>
                              <p:par>
                                <p:cTn id="23" presetID="10" presetClass="entr" presetSubtype="0" fill="hold" nodeType="afterEffect">
                                  <p:stCondLst>
                                    <p:cond delay="0"/>
                                  </p:stCondLst>
                                  <p:childTnLst>
                                    <p:set>
                                      <p:cBhvr>
                                        <p:cTn id="24" dur="1" fill="hold">
                                          <p:stCondLst>
                                            <p:cond delay="0"/>
                                          </p:stCondLst>
                                        </p:cTn>
                                        <p:tgtEl>
                                          <p:spTgt spid="299011">
                                            <p:txEl>
                                              <p:pRg st="5" end="5"/>
                                            </p:txEl>
                                          </p:spTgt>
                                        </p:tgtEl>
                                        <p:attrNameLst>
                                          <p:attrName>style.visibility</p:attrName>
                                        </p:attrNameLst>
                                      </p:cBhvr>
                                      <p:to>
                                        <p:strVal val="visible"/>
                                      </p:to>
                                    </p:set>
                                    <p:animEffect transition="in" filter="fade">
                                      <p:cBhvr>
                                        <p:cTn id="25" dur="2000"/>
                                        <p:tgtEl>
                                          <p:spTgt spid="2990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a:latin typeface="Arial" charset="0"/>
              </a:rPr>
              <a:t>Voices From The Past</a:t>
            </a:r>
          </a:p>
        </p:txBody>
      </p:sp>
      <p:sp>
        <p:nvSpPr>
          <p:cNvPr id="8195" name="Rectangle 3"/>
          <p:cNvSpPr>
            <a:spLocks noGrp="1" noChangeArrowheads="1"/>
          </p:cNvSpPr>
          <p:nvPr>
            <p:ph type="body" idx="1"/>
          </p:nvPr>
        </p:nvSpPr>
        <p:spPr/>
        <p:txBody>
          <a:bodyPr/>
          <a:lstStyle/>
          <a:p>
            <a:pPr algn="ctr">
              <a:lnSpc>
                <a:spcPct val="80000"/>
              </a:lnSpc>
              <a:buFontTx/>
              <a:buNone/>
            </a:pPr>
            <a:r>
              <a:rPr lang="en-US" sz="2400" b="1">
                <a:latin typeface="Arial" charset="0"/>
              </a:rPr>
              <a:t>J.D. Tant</a:t>
            </a:r>
            <a:endParaRPr lang="en-US" sz="2400">
              <a:latin typeface="Arial" charset="0"/>
            </a:endParaRPr>
          </a:p>
          <a:p>
            <a:pPr algn="ctr">
              <a:lnSpc>
                <a:spcPct val="80000"/>
              </a:lnSpc>
              <a:buFontTx/>
              <a:buNone/>
            </a:pPr>
            <a:r>
              <a:rPr lang="en-US" sz="2400" i="1">
                <a:latin typeface="Arial" charset="0"/>
              </a:rPr>
              <a:t>Ancient Landmarks, Vol.XI, No.4, April, 1976</a:t>
            </a:r>
          </a:p>
          <a:p>
            <a:pPr>
              <a:lnSpc>
                <a:spcPct val="110000"/>
              </a:lnSpc>
              <a:spcBef>
                <a:spcPct val="50000"/>
              </a:spcBef>
              <a:buClr>
                <a:schemeClr val="bg1"/>
              </a:buClr>
            </a:pPr>
            <a:r>
              <a:rPr lang="en-US" sz="2800">
                <a:latin typeface="Arial" charset="0"/>
              </a:rPr>
              <a:t>God decreed that these ties of the spirit family are deeper even than the cherished, but fleshly, parent-child relationship (Matt.10:34-39). But in order to have such family solidarity, there must be discipline. To have the unifying love at the expense of purity in faith and life is an exercise in self-destruction.</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fade">
                                      <p:cBhvr>
                                        <p:cTn id="7"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Does </a:t>
            </a:r>
            <a:r>
              <a:rPr lang="en-US" b="1" i="1" dirty="0">
                <a:effectLst>
                  <a:outerShdw blurRad="50800" dist="38100" dir="2700000" algn="tl" rotWithShape="0">
                    <a:prstClr val="black">
                      <a:alpha val="40000"/>
                    </a:prstClr>
                  </a:outerShdw>
                </a:effectLst>
                <a:latin typeface="Arial" charset="0"/>
              </a:rPr>
              <a:t>Discipline</a:t>
            </a:r>
            <a:r>
              <a:rPr lang="en-US" b="1" dirty="0">
                <a:effectLst>
                  <a:outerShdw blurRad="50800" dist="38100" dir="2700000" algn="tl" rotWithShape="0">
                    <a:prstClr val="black">
                      <a:alpha val="40000"/>
                    </a:prstClr>
                  </a:outerShdw>
                </a:effectLst>
                <a:latin typeface="Arial" charset="0"/>
              </a:rPr>
              <a:t> Mean?</a:t>
            </a:r>
          </a:p>
        </p:txBody>
      </p:sp>
      <p:sp>
        <p:nvSpPr>
          <p:cNvPr id="295939" name="Rectangle 3"/>
          <p:cNvSpPr>
            <a:spLocks noGrp="1" noChangeArrowheads="1"/>
          </p:cNvSpPr>
          <p:nvPr>
            <p:ph type="body" idx="1"/>
          </p:nvPr>
        </p:nvSpPr>
        <p:spPr/>
        <p:txBody>
          <a:bodyPr/>
          <a:lstStyle/>
          <a:p>
            <a:pPr>
              <a:lnSpc>
                <a:spcPct val="80000"/>
              </a:lnSpc>
              <a:defRPr/>
            </a:pPr>
            <a:r>
              <a:rPr lang="ja-JP" altLang="en-US" sz="3600" dirty="0">
                <a:effectLst>
                  <a:outerShdw blurRad="50800" dist="38100" dir="2700000" algn="tl" rotWithShape="0">
                    <a:prstClr val="black">
                      <a:alpha val="40000"/>
                    </a:prstClr>
                  </a:outerShdw>
                </a:effectLst>
                <a:latin typeface="Arial" charset="0"/>
              </a:rPr>
              <a:t>“</a:t>
            </a:r>
            <a:r>
              <a:rPr lang="en-US" altLang="ja-JP" sz="3600" u="sng" dirty="0" err="1">
                <a:effectLst>
                  <a:outerShdw blurRad="50800" dist="38100" dir="2700000" algn="tl" rotWithShape="0">
                    <a:prstClr val="black">
                      <a:alpha val="40000"/>
                    </a:prstClr>
                  </a:outerShdw>
                </a:effectLst>
                <a:latin typeface="Arial" charset="0"/>
              </a:rPr>
              <a:t>paideia</a:t>
            </a:r>
            <a:r>
              <a:rPr lang="ja-JP" altLang="en-US" sz="3600" dirty="0">
                <a:effectLst>
                  <a:outerShdw blurRad="50800" dist="38100" dir="2700000" algn="tl" rotWithShape="0">
                    <a:prstClr val="black">
                      <a:alpha val="40000"/>
                    </a:prstClr>
                  </a:outerShdw>
                </a:effectLst>
                <a:latin typeface="Arial" charset="0"/>
              </a:rPr>
              <a:t>”</a:t>
            </a:r>
            <a:r>
              <a:rPr lang="en-US" altLang="ja-JP" sz="3600" dirty="0">
                <a:effectLst>
                  <a:outerShdw blurRad="50800" dist="38100" dir="2700000" algn="tl" rotWithShape="0">
                    <a:prstClr val="black">
                      <a:alpha val="40000"/>
                    </a:prstClr>
                  </a:outerShdw>
                </a:effectLst>
                <a:latin typeface="Arial" charset="0"/>
              </a:rPr>
              <a:t> </a:t>
            </a:r>
            <a:r>
              <a:rPr lang="en-US" altLang="ja-JP" sz="3600" dirty="0">
                <a:latin typeface="Arial" charset="0"/>
              </a:rPr>
              <a:t>and </a:t>
            </a:r>
            <a:r>
              <a:rPr lang="ja-JP" altLang="en-US" sz="3600" dirty="0">
                <a:effectLst>
                  <a:outerShdw blurRad="50800" dist="38100" dir="2700000" algn="tl" rotWithShape="0">
                    <a:prstClr val="black">
                      <a:alpha val="40000"/>
                    </a:prstClr>
                  </a:outerShdw>
                </a:effectLst>
                <a:latin typeface="Arial" charset="0"/>
              </a:rPr>
              <a:t>“</a:t>
            </a:r>
            <a:r>
              <a:rPr lang="en-US" altLang="ja-JP" sz="3600" u="sng" dirty="0" err="1">
                <a:effectLst>
                  <a:outerShdw blurRad="50800" dist="38100" dir="2700000" algn="tl" rotWithShape="0">
                    <a:prstClr val="black">
                      <a:alpha val="40000"/>
                    </a:prstClr>
                  </a:outerShdw>
                </a:effectLst>
                <a:latin typeface="Arial" charset="0"/>
              </a:rPr>
              <a:t>paideuo</a:t>
            </a:r>
            <a:r>
              <a:rPr lang="ja-JP" altLang="en-US" sz="3600" dirty="0">
                <a:effectLst>
                  <a:outerShdw blurRad="50800" dist="38100" dir="2700000" algn="tl" rotWithShape="0">
                    <a:prstClr val="black">
                      <a:alpha val="40000"/>
                    </a:prstClr>
                  </a:outerShdw>
                </a:effectLst>
                <a:latin typeface="Arial" charset="0"/>
              </a:rPr>
              <a:t>”</a:t>
            </a:r>
            <a:r>
              <a:rPr lang="en-US" altLang="ja-JP" sz="3600" dirty="0">
                <a:effectLst>
                  <a:outerShdw blurRad="50800" dist="38100" dir="2700000" algn="tl" rotWithShape="0">
                    <a:prstClr val="black">
                      <a:alpha val="40000"/>
                    </a:prstClr>
                  </a:outerShdw>
                </a:effectLst>
                <a:latin typeface="Arial" charset="0"/>
              </a:rPr>
              <a:t> </a:t>
            </a:r>
            <a:r>
              <a:rPr lang="en-US" altLang="ja-JP" sz="3600" dirty="0">
                <a:latin typeface="Arial" charset="0"/>
              </a:rPr>
              <a:t>are translated in the KJV with the English words…</a:t>
            </a:r>
          </a:p>
          <a:p>
            <a:pPr lvl="1">
              <a:lnSpc>
                <a:spcPct val="80000"/>
              </a:lnSpc>
              <a:defRPr/>
            </a:pPr>
            <a:r>
              <a:rPr lang="en-US" sz="3200" i="1" dirty="0">
                <a:latin typeface="Arial" charset="0"/>
              </a:rPr>
              <a:t>Nurture</a:t>
            </a:r>
          </a:p>
          <a:p>
            <a:pPr lvl="1">
              <a:lnSpc>
                <a:spcPct val="80000"/>
              </a:lnSpc>
              <a:defRPr/>
            </a:pPr>
            <a:r>
              <a:rPr lang="en-US" sz="3200" i="1" dirty="0">
                <a:latin typeface="Arial" charset="0"/>
              </a:rPr>
              <a:t>instruction, instructing</a:t>
            </a:r>
          </a:p>
          <a:p>
            <a:pPr lvl="1">
              <a:lnSpc>
                <a:spcPct val="80000"/>
              </a:lnSpc>
              <a:defRPr/>
            </a:pPr>
            <a:r>
              <a:rPr lang="en-US" sz="3200" i="1" dirty="0">
                <a:latin typeface="Arial" charset="0"/>
              </a:rPr>
              <a:t>teaching, taught</a:t>
            </a:r>
          </a:p>
          <a:p>
            <a:pPr lvl="1">
              <a:lnSpc>
                <a:spcPct val="80000"/>
              </a:lnSpc>
              <a:defRPr/>
            </a:pPr>
            <a:r>
              <a:rPr lang="en-US" sz="3200" i="1" dirty="0">
                <a:latin typeface="Arial" charset="0"/>
              </a:rPr>
              <a:t>learn, learned</a:t>
            </a:r>
          </a:p>
          <a:p>
            <a:pPr lvl="1">
              <a:lnSpc>
                <a:spcPct val="80000"/>
              </a:lnSpc>
              <a:defRPr/>
            </a:pPr>
            <a:r>
              <a:rPr lang="en-US" sz="3200" i="1" dirty="0">
                <a:latin typeface="Arial" charset="0"/>
              </a:rPr>
              <a:t>chasten, chastened, </a:t>
            </a:r>
            <a:r>
              <a:rPr lang="en-US" sz="3200" i="1" dirty="0" err="1">
                <a:latin typeface="Arial" charset="0"/>
              </a:rPr>
              <a:t>chasteneth</a:t>
            </a:r>
            <a:r>
              <a:rPr lang="en-US" sz="3200" i="1" dirty="0">
                <a:latin typeface="Arial" charset="0"/>
              </a:rPr>
              <a:t>, chastening, chastise, chastisement</a:t>
            </a:r>
            <a:endParaRPr lang="en-US" sz="3200" dirty="0">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5939">
                                            <p:txEl>
                                              <p:pRg st="0" end="0"/>
                                            </p:txEl>
                                          </p:spTgt>
                                        </p:tgtEl>
                                        <p:attrNameLst>
                                          <p:attrName>style.visibility</p:attrName>
                                        </p:attrNameLst>
                                      </p:cBhvr>
                                      <p:to>
                                        <p:strVal val="visible"/>
                                      </p:to>
                                    </p:set>
                                    <p:animEffect transition="in" filter="fade">
                                      <p:cBhvr>
                                        <p:cTn id="7" dur="1000"/>
                                        <p:tgtEl>
                                          <p:spTgt spid="295939">
                                            <p:txEl>
                                              <p:pRg st="0" end="0"/>
                                            </p:txEl>
                                          </p:spTgt>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95939">
                                            <p:txEl>
                                              <p:pRg st="1" end="1"/>
                                            </p:txEl>
                                          </p:spTgt>
                                        </p:tgtEl>
                                        <p:attrNameLst>
                                          <p:attrName>style.visibility</p:attrName>
                                        </p:attrNameLst>
                                      </p:cBhvr>
                                      <p:to>
                                        <p:strVal val="visible"/>
                                      </p:to>
                                    </p:set>
                                    <p:animEffect transition="in" filter="fade">
                                      <p:cBhvr>
                                        <p:cTn id="11" dur="1000"/>
                                        <p:tgtEl>
                                          <p:spTgt spid="295939">
                                            <p:txEl>
                                              <p:pRg st="1" end="1"/>
                                            </p:txEl>
                                          </p:spTgt>
                                        </p:tgtEl>
                                      </p:cBhvr>
                                    </p:animEffect>
                                  </p:childTnLst>
                                </p:cTn>
                              </p:par>
                            </p:childTnLst>
                          </p:cTn>
                        </p:par>
                        <p:par>
                          <p:cTn id="12" fill="hold" nodeType="afterGroup">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95939">
                                            <p:txEl>
                                              <p:pRg st="2" end="2"/>
                                            </p:txEl>
                                          </p:spTgt>
                                        </p:tgtEl>
                                        <p:attrNameLst>
                                          <p:attrName>style.visibility</p:attrName>
                                        </p:attrNameLst>
                                      </p:cBhvr>
                                      <p:to>
                                        <p:strVal val="visible"/>
                                      </p:to>
                                    </p:set>
                                    <p:animEffect transition="in" filter="fade">
                                      <p:cBhvr>
                                        <p:cTn id="15" dur="1000"/>
                                        <p:tgtEl>
                                          <p:spTgt spid="295939">
                                            <p:txEl>
                                              <p:pRg st="2" end="2"/>
                                            </p:txEl>
                                          </p:spTgt>
                                        </p:tgtEl>
                                      </p:cBhvr>
                                    </p:animEffect>
                                  </p:childTnLst>
                                </p:cTn>
                              </p:par>
                            </p:childTnLst>
                          </p:cTn>
                        </p:par>
                        <p:par>
                          <p:cTn id="16" fill="hold" nodeType="afterGroup">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295939">
                                            <p:txEl>
                                              <p:pRg st="3" end="3"/>
                                            </p:txEl>
                                          </p:spTgt>
                                        </p:tgtEl>
                                        <p:attrNameLst>
                                          <p:attrName>style.visibility</p:attrName>
                                        </p:attrNameLst>
                                      </p:cBhvr>
                                      <p:to>
                                        <p:strVal val="visible"/>
                                      </p:to>
                                    </p:set>
                                    <p:animEffect transition="in" filter="fade">
                                      <p:cBhvr>
                                        <p:cTn id="19" dur="1000"/>
                                        <p:tgtEl>
                                          <p:spTgt spid="295939">
                                            <p:txEl>
                                              <p:pRg st="3" end="3"/>
                                            </p:txEl>
                                          </p:spTgt>
                                        </p:tgtEl>
                                      </p:cBhvr>
                                    </p:animEffect>
                                  </p:childTnLst>
                                </p:cTn>
                              </p:par>
                            </p:childTnLst>
                          </p:cTn>
                        </p:par>
                        <p:par>
                          <p:cTn id="20" fill="hold" nodeType="afterGroup">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295939">
                                            <p:txEl>
                                              <p:pRg st="4" end="4"/>
                                            </p:txEl>
                                          </p:spTgt>
                                        </p:tgtEl>
                                        <p:attrNameLst>
                                          <p:attrName>style.visibility</p:attrName>
                                        </p:attrNameLst>
                                      </p:cBhvr>
                                      <p:to>
                                        <p:strVal val="visible"/>
                                      </p:to>
                                    </p:set>
                                    <p:animEffect transition="in" filter="fade">
                                      <p:cBhvr>
                                        <p:cTn id="23" dur="1000"/>
                                        <p:tgtEl>
                                          <p:spTgt spid="295939">
                                            <p:txEl>
                                              <p:pRg st="4" end="4"/>
                                            </p:txEl>
                                          </p:spTgt>
                                        </p:tgtEl>
                                      </p:cBhvr>
                                    </p:animEffect>
                                  </p:childTnLst>
                                </p:cTn>
                              </p:par>
                            </p:childTnLst>
                          </p:cTn>
                        </p:par>
                        <p:par>
                          <p:cTn id="24" fill="hold" nodeType="afterGroup">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295939">
                                            <p:txEl>
                                              <p:pRg st="5" end="5"/>
                                            </p:txEl>
                                          </p:spTgt>
                                        </p:tgtEl>
                                        <p:attrNameLst>
                                          <p:attrName>style.visibility</p:attrName>
                                        </p:attrNameLst>
                                      </p:cBhvr>
                                      <p:to>
                                        <p:strVal val="visible"/>
                                      </p:to>
                                    </p:set>
                                    <p:animEffect transition="in" filter="fade">
                                      <p:cBhvr>
                                        <p:cTn id="27" dur="1000"/>
                                        <p:tgtEl>
                                          <p:spTgt spid="2959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Is </a:t>
            </a:r>
            <a:r>
              <a:rPr lang="ja-JP" altLang="en-US" b="1" i="1" dirty="0">
                <a:effectLst>
                  <a:outerShdw blurRad="50800" dist="38100" dir="2700000" algn="tl" rotWithShape="0">
                    <a:prstClr val="black">
                      <a:alpha val="40000"/>
                    </a:prstClr>
                  </a:outerShdw>
                </a:effectLst>
                <a:latin typeface="Arial" charset="0"/>
              </a:rPr>
              <a:t>“</a:t>
            </a:r>
            <a:r>
              <a:rPr lang="en-US" altLang="ja-JP" b="1" i="1" dirty="0">
                <a:effectLst>
                  <a:outerShdw blurRad="50800" dist="38100" dir="2700000" algn="tl" rotWithShape="0">
                    <a:prstClr val="black">
                      <a:alpha val="40000"/>
                    </a:prstClr>
                  </a:outerShdw>
                </a:effectLst>
                <a:latin typeface="Arial" charset="0"/>
              </a:rPr>
              <a:t>Church</a:t>
            </a:r>
            <a:r>
              <a:rPr lang="ja-JP" altLang="en-US" b="1" i="1" dirty="0">
                <a:effectLst>
                  <a:outerShdw blurRad="50800" dist="38100" dir="2700000" algn="tl" rotWithShape="0">
                    <a:prstClr val="black">
                      <a:alpha val="40000"/>
                    </a:prstClr>
                  </a:outerShdw>
                </a:effectLst>
                <a:latin typeface="Arial" charset="0"/>
              </a:rPr>
              <a:t>”</a:t>
            </a:r>
            <a:r>
              <a:rPr lang="en-US" altLang="ja-JP" b="1" i="1" dirty="0">
                <a:effectLst>
                  <a:outerShdw blurRad="50800" dist="38100" dir="2700000" algn="tl" rotWithShape="0">
                    <a:prstClr val="black">
                      <a:alpha val="40000"/>
                    </a:prstClr>
                  </a:outerShdw>
                </a:effectLst>
                <a:latin typeface="Arial" charset="0"/>
              </a:rPr>
              <a:t> </a:t>
            </a:r>
            <a:r>
              <a:rPr lang="en-US" altLang="ja-JP" b="1" dirty="0">
                <a:effectLst>
                  <a:outerShdw blurRad="50800" dist="38100" dir="2700000" algn="tl" rotWithShape="0">
                    <a:prstClr val="black">
                      <a:alpha val="40000"/>
                    </a:prstClr>
                  </a:outerShdw>
                </a:effectLst>
                <a:latin typeface="Arial" charset="0"/>
              </a:rPr>
              <a:t>Discipline?</a:t>
            </a:r>
            <a:endParaRPr lang="en-US" b="1" dirty="0">
              <a:effectLst>
                <a:outerShdw blurRad="50800" dist="38100" dir="2700000" algn="tl" rotWithShape="0">
                  <a:prstClr val="black">
                    <a:alpha val="40000"/>
                  </a:prstClr>
                </a:outerShdw>
              </a:effectLst>
              <a:latin typeface="Arial" charset="0"/>
            </a:endParaRPr>
          </a:p>
        </p:txBody>
      </p:sp>
      <p:sp>
        <p:nvSpPr>
          <p:cNvPr id="171011" name="Rectangle 3"/>
          <p:cNvSpPr>
            <a:spLocks noGrp="1" noChangeArrowheads="1"/>
          </p:cNvSpPr>
          <p:nvPr>
            <p:ph type="body" idx="1"/>
          </p:nvPr>
        </p:nvSpPr>
        <p:spPr/>
        <p:txBody>
          <a:bodyPr/>
          <a:lstStyle/>
          <a:p>
            <a:pPr>
              <a:lnSpc>
                <a:spcPct val="80000"/>
              </a:lnSpc>
              <a:defRPr/>
            </a:pPr>
            <a:r>
              <a:rPr lang="en-US" sz="3600" b="1" dirty="0">
                <a:effectLst>
                  <a:outerShdw blurRad="50800" dist="38100" dir="2700000" algn="tl" rotWithShape="0">
                    <a:prstClr val="black">
                      <a:alpha val="40000"/>
                    </a:prstClr>
                  </a:outerShdw>
                </a:effectLst>
                <a:latin typeface="Arial" charset="0"/>
              </a:rPr>
              <a:t>It embraces the idea of </a:t>
            </a:r>
            <a:r>
              <a:rPr lang="en-US" sz="3600" b="1" i="1" u="sng" dirty="0">
                <a:effectLst>
                  <a:outerShdw blurRad="50800" dist="38100" dir="2700000" algn="tl" rotWithShape="0">
                    <a:prstClr val="black">
                      <a:alpha val="40000"/>
                    </a:prstClr>
                  </a:outerShdw>
                </a:effectLst>
                <a:latin typeface="Arial" charset="0"/>
              </a:rPr>
              <a:t>instruction</a:t>
            </a:r>
            <a:r>
              <a:rPr lang="en-US" sz="3600" b="1" i="1" dirty="0">
                <a:effectLst>
                  <a:outerShdw blurRad="50800" dist="38100" dir="2700000" algn="tl" rotWithShape="0">
                    <a:prstClr val="black">
                      <a:alpha val="40000"/>
                    </a:prstClr>
                  </a:outerShdw>
                </a:effectLst>
                <a:latin typeface="Arial" charset="0"/>
              </a:rPr>
              <a:t>, </a:t>
            </a:r>
            <a:r>
              <a:rPr lang="en-US" sz="3600" b="1" i="1" u="sng" dirty="0">
                <a:effectLst>
                  <a:outerShdw blurRad="50800" dist="38100" dir="2700000" algn="tl" rotWithShape="0">
                    <a:prstClr val="black">
                      <a:alpha val="40000"/>
                    </a:prstClr>
                  </a:outerShdw>
                </a:effectLst>
                <a:latin typeface="Arial" charset="0"/>
              </a:rPr>
              <a:t>learning</a:t>
            </a:r>
            <a:r>
              <a:rPr lang="en-US" sz="3600" b="1" i="1" dirty="0">
                <a:effectLst>
                  <a:outerShdw blurRad="50800" dist="38100" dir="2700000" algn="tl" rotWithShape="0">
                    <a:prstClr val="black">
                      <a:alpha val="40000"/>
                    </a:prstClr>
                  </a:outerShdw>
                </a:effectLst>
                <a:latin typeface="Arial" charset="0"/>
              </a:rPr>
              <a:t>, </a:t>
            </a:r>
            <a:r>
              <a:rPr lang="en-US" sz="3600" b="1" i="1" u="sng" dirty="0">
                <a:effectLst>
                  <a:outerShdw blurRad="50800" dist="38100" dir="2700000" algn="tl" rotWithShape="0">
                    <a:prstClr val="black">
                      <a:alpha val="40000"/>
                    </a:prstClr>
                  </a:outerShdw>
                </a:effectLst>
                <a:latin typeface="Arial" charset="0"/>
              </a:rPr>
              <a:t>education</a:t>
            </a:r>
            <a:r>
              <a:rPr lang="en-US" sz="3600" b="1" i="1" dirty="0">
                <a:effectLst>
                  <a:outerShdw blurRad="50800" dist="38100" dir="2700000" algn="tl" rotWithShape="0">
                    <a:prstClr val="black">
                      <a:alpha val="40000"/>
                    </a:prstClr>
                  </a:outerShdw>
                </a:effectLst>
                <a:latin typeface="Arial" charset="0"/>
              </a:rPr>
              <a:t>, </a:t>
            </a:r>
            <a:r>
              <a:rPr lang="en-US" sz="3600" b="1" i="1" u="sng" dirty="0">
                <a:effectLst>
                  <a:outerShdw blurRad="50800" dist="38100" dir="2700000" algn="tl" rotWithShape="0">
                    <a:prstClr val="black">
                      <a:alpha val="40000"/>
                    </a:prstClr>
                  </a:outerShdw>
                </a:effectLst>
                <a:latin typeface="Arial" charset="0"/>
              </a:rPr>
              <a:t>doctrine</a:t>
            </a:r>
            <a:r>
              <a:rPr lang="en-US" sz="3600" b="1" dirty="0" smtClean="0">
                <a:effectLst>
                  <a:outerShdw blurRad="50800" dist="38100" dir="2700000" algn="tl" rotWithShape="0">
                    <a:prstClr val="black">
                      <a:alpha val="40000"/>
                    </a:prstClr>
                  </a:outerShdw>
                </a:effectLst>
                <a:latin typeface="Arial" charset="0"/>
              </a:rPr>
              <a:t>.</a:t>
            </a:r>
            <a:endParaRPr lang="en-US" sz="3600" b="1" dirty="0">
              <a:effectLst>
                <a:outerShdw blurRad="50800" dist="38100" dir="2700000" algn="tl" rotWithShape="0">
                  <a:prstClr val="black">
                    <a:alpha val="40000"/>
                  </a:prstClr>
                </a:outerShdw>
              </a:effectLst>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1011">
                                            <p:txEl>
                                              <p:pRg st="0" end="0"/>
                                            </p:txEl>
                                          </p:spTgt>
                                        </p:tgtEl>
                                        <p:attrNameLst>
                                          <p:attrName>style.visibility</p:attrName>
                                        </p:attrNameLst>
                                      </p:cBhvr>
                                      <p:to>
                                        <p:strVal val="visible"/>
                                      </p:to>
                                    </p:set>
                                    <p:animEffect transition="in" filter="fade">
                                      <p:cBhvr>
                                        <p:cTn id="7" dur="1000"/>
                                        <p:tgtEl>
                                          <p:spTgt spid="1710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Is </a:t>
            </a:r>
            <a:r>
              <a:rPr lang="ja-JP" altLang="en-US" b="1" i="1" dirty="0">
                <a:effectLst>
                  <a:outerShdw blurRad="50800" dist="38100" dir="2700000" algn="tl" rotWithShape="0">
                    <a:prstClr val="black">
                      <a:alpha val="40000"/>
                    </a:prstClr>
                  </a:outerShdw>
                </a:effectLst>
                <a:latin typeface="Arial" charset="0"/>
              </a:rPr>
              <a:t>“</a:t>
            </a:r>
            <a:r>
              <a:rPr lang="en-US" altLang="ja-JP" b="1" i="1" dirty="0">
                <a:effectLst>
                  <a:outerShdw blurRad="50800" dist="38100" dir="2700000" algn="tl" rotWithShape="0">
                    <a:prstClr val="black">
                      <a:alpha val="40000"/>
                    </a:prstClr>
                  </a:outerShdw>
                </a:effectLst>
                <a:latin typeface="Arial" charset="0"/>
              </a:rPr>
              <a:t>Church</a:t>
            </a:r>
            <a:r>
              <a:rPr lang="ja-JP" altLang="en-US" b="1" i="1" dirty="0">
                <a:effectLst>
                  <a:outerShdw blurRad="50800" dist="38100" dir="2700000" algn="tl" rotWithShape="0">
                    <a:prstClr val="black">
                      <a:alpha val="40000"/>
                    </a:prstClr>
                  </a:outerShdw>
                </a:effectLst>
                <a:latin typeface="Arial" charset="0"/>
              </a:rPr>
              <a:t>”</a:t>
            </a:r>
            <a:r>
              <a:rPr lang="en-US" altLang="ja-JP" b="1" i="1" dirty="0">
                <a:effectLst>
                  <a:outerShdw blurRad="50800" dist="38100" dir="2700000" algn="tl" rotWithShape="0">
                    <a:prstClr val="black">
                      <a:alpha val="40000"/>
                    </a:prstClr>
                  </a:outerShdw>
                </a:effectLst>
                <a:latin typeface="Arial" charset="0"/>
              </a:rPr>
              <a:t> </a:t>
            </a:r>
            <a:r>
              <a:rPr lang="en-US" altLang="ja-JP" b="1" dirty="0">
                <a:effectLst>
                  <a:outerShdw blurRad="50800" dist="38100" dir="2700000" algn="tl" rotWithShape="0">
                    <a:prstClr val="black">
                      <a:alpha val="40000"/>
                    </a:prstClr>
                  </a:outerShdw>
                </a:effectLst>
                <a:latin typeface="Arial" charset="0"/>
              </a:rPr>
              <a:t>Discipline?</a:t>
            </a:r>
            <a:endParaRPr lang="en-US" b="1" dirty="0">
              <a:effectLst>
                <a:outerShdw blurRad="50800" dist="38100" dir="2700000" algn="tl" rotWithShape="0">
                  <a:prstClr val="black">
                    <a:alpha val="40000"/>
                  </a:prstClr>
                </a:outerShdw>
              </a:effectLst>
              <a:latin typeface="Arial" charset="0"/>
            </a:endParaRPr>
          </a:p>
        </p:txBody>
      </p:sp>
      <p:sp>
        <p:nvSpPr>
          <p:cNvPr id="171011" name="Rectangle 3"/>
          <p:cNvSpPr>
            <a:spLocks noGrp="1" noChangeArrowheads="1"/>
          </p:cNvSpPr>
          <p:nvPr>
            <p:ph type="body" idx="1"/>
          </p:nvPr>
        </p:nvSpPr>
        <p:spPr/>
        <p:txBody>
          <a:bodyPr/>
          <a:lstStyle/>
          <a:p>
            <a:pPr>
              <a:lnSpc>
                <a:spcPct val="80000"/>
              </a:lnSpc>
              <a:defRPr/>
            </a:pPr>
            <a:r>
              <a:rPr lang="en-US" dirty="0">
                <a:latin typeface="Arial" charset="0"/>
              </a:rPr>
              <a:t>It embraces the idea of </a:t>
            </a:r>
            <a:r>
              <a:rPr lang="en-US" i="1" dirty="0">
                <a:latin typeface="Arial" charset="0"/>
              </a:rPr>
              <a:t>instruction, learning, education, doctrine</a:t>
            </a:r>
            <a:r>
              <a:rPr lang="en-US" dirty="0">
                <a:latin typeface="Arial" charset="0"/>
              </a:rPr>
              <a:t>.</a:t>
            </a:r>
          </a:p>
          <a:p>
            <a:pPr>
              <a:lnSpc>
                <a:spcPct val="80000"/>
              </a:lnSpc>
              <a:defRPr/>
            </a:pPr>
            <a:r>
              <a:rPr lang="en-US" sz="3600" b="1" i="1" u="sng" dirty="0">
                <a:effectLst>
                  <a:outerShdw blurRad="50800" dist="38100" dir="2700000" algn="tl" rotWithShape="0">
                    <a:prstClr val="black">
                      <a:alpha val="40000"/>
                    </a:prstClr>
                  </a:outerShdw>
                </a:effectLst>
                <a:latin typeface="Arial" charset="0"/>
              </a:rPr>
              <a:t>Training</a:t>
            </a:r>
            <a:r>
              <a:rPr lang="en-US" sz="3600" b="1" i="1" dirty="0">
                <a:effectLst>
                  <a:outerShdw blurRad="50800" dist="38100" dir="2700000" algn="tl" rotWithShape="0">
                    <a:prstClr val="black">
                      <a:alpha val="40000"/>
                    </a:prstClr>
                  </a:outerShdw>
                </a:effectLst>
                <a:latin typeface="Arial" charset="0"/>
              </a:rPr>
              <a:t> </a:t>
            </a:r>
            <a:r>
              <a:rPr lang="en-US" sz="3600" b="1" dirty="0">
                <a:effectLst>
                  <a:outerShdw blurRad="50800" dist="38100" dir="2700000" algn="tl" rotWithShape="0">
                    <a:prstClr val="black">
                      <a:alpha val="40000"/>
                    </a:prstClr>
                  </a:outerShdw>
                </a:effectLst>
                <a:latin typeface="Arial" charset="0"/>
              </a:rPr>
              <a:t>or </a:t>
            </a:r>
            <a:r>
              <a:rPr lang="en-US" sz="3600" b="1" i="1" u="sng" dirty="0">
                <a:effectLst>
                  <a:outerShdw blurRad="50800" dist="38100" dir="2700000" algn="tl" rotWithShape="0">
                    <a:prstClr val="black">
                      <a:alpha val="40000"/>
                    </a:prstClr>
                  </a:outerShdw>
                </a:effectLst>
                <a:latin typeface="Arial" charset="0"/>
              </a:rPr>
              <a:t>experience</a:t>
            </a:r>
            <a:r>
              <a:rPr lang="en-US" sz="3600" b="1" dirty="0">
                <a:effectLst>
                  <a:outerShdw blurRad="50800" dist="38100" dir="2700000" algn="tl" rotWithShape="0">
                    <a:prstClr val="black">
                      <a:alpha val="40000"/>
                    </a:prstClr>
                  </a:outerShdw>
                </a:effectLst>
                <a:latin typeface="Arial" charset="0"/>
              </a:rPr>
              <a:t> that corrects, molds, strengthens, or perfects the mental faculties or moral character</a:t>
            </a:r>
            <a:r>
              <a:rPr lang="en-US" sz="3600" b="1" dirty="0" smtClean="0">
                <a:effectLst>
                  <a:outerShdw blurRad="50800" dist="38100" dir="2700000" algn="tl" rotWithShape="0">
                    <a:prstClr val="black">
                      <a:alpha val="40000"/>
                    </a:prstClr>
                  </a:outerShdw>
                </a:effectLst>
                <a:latin typeface="Arial" charset="0"/>
              </a:rPr>
              <a:t>.</a:t>
            </a:r>
            <a:endParaRPr lang="en-US" sz="3600" b="1" dirty="0">
              <a:effectLst>
                <a:outerShdw blurRad="50800" dist="38100" dir="2700000" algn="tl" rotWithShape="0">
                  <a:prstClr val="black">
                    <a:alpha val="40000"/>
                  </a:prstClr>
                </a:outerShdw>
              </a:effectLst>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1011">
                                            <p:txEl>
                                              <p:pRg st="1" end="1"/>
                                            </p:txEl>
                                          </p:spTgt>
                                        </p:tgtEl>
                                        <p:attrNameLst>
                                          <p:attrName>style.visibility</p:attrName>
                                        </p:attrNameLst>
                                      </p:cBhvr>
                                      <p:to>
                                        <p:strVal val="visible"/>
                                      </p:to>
                                    </p:set>
                                    <p:animEffect transition="in" filter="fade">
                                      <p:cBhvr>
                                        <p:cTn id="7" dur="1000"/>
                                        <p:tgtEl>
                                          <p:spTgt spid="1710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Is </a:t>
            </a:r>
            <a:r>
              <a:rPr lang="ja-JP" altLang="en-US" b="1" i="1" dirty="0">
                <a:effectLst>
                  <a:outerShdw blurRad="50800" dist="38100" dir="2700000" algn="tl" rotWithShape="0">
                    <a:prstClr val="black">
                      <a:alpha val="40000"/>
                    </a:prstClr>
                  </a:outerShdw>
                </a:effectLst>
                <a:latin typeface="Arial" charset="0"/>
              </a:rPr>
              <a:t>“</a:t>
            </a:r>
            <a:r>
              <a:rPr lang="en-US" altLang="ja-JP" b="1" i="1" dirty="0">
                <a:effectLst>
                  <a:outerShdw blurRad="50800" dist="38100" dir="2700000" algn="tl" rotWithShape="0">
                    <a:prstClr val="black">
                      <a:alpha val="40000"/>
                    </a:prstClr>
                  </a:outerShdw>
                </a:effectLst>
                <a:latin typeface="Arial" charset="0"/>
              </a:rPr>
              <a:t>Church</a:t>
            </a:r>
            <a:r>
              <a:rPr lang="ja-JP" altLang="en-US" b="1" i="1" dirty="0">
                <a:effectLst>
                  <a:outerShdw blurRad="50800" dist="38100" dir="2700000" algn="tl" rotWithShape="0">
                    <a:prstClr val="black">
                      <a:alpha val="40000"/>
                    </a:prstClr>
                  </a:outerShdw>
                </a:effectLst>
                <a:latin typeface="Arial" charset="0"/>
              </a:rPr>
              <a:t>”</a:t>
            </a:r>
            <a:r>
              <a:rPr lang="en-US" altLang="ja-JP" b="1" i="1" dirty="0">
                <a:effectLst>
                  <a:outerShdw blurRad="50800" dist="38100" dir="2700000" algn="tl" rotWithShape="0">
                    <a:prstClr val="black">
                      <a:alpha val="40000"/>
                    </a:prstClr>
                  </a:outerShdw>
                </a:effectLst>
                <a:latin typeface="Arial" charset="0"/>
              </a:rPr>
              <a:t> </a:t>
            </a:r>
            <a:r>
              <a:rPr lang="en-US" altLang="ja-JP" b="1" dirty="0">
                <a:effectLst>
                  <a:outerShdw blurRad="50800" dist="38100" dir="2700000" algn="tl" rotWithShape="0">
                    <a:prstClr val="black">
                      <a:alpha val="40000"/>
                    </a:prstClr>
                  </a:outerShdw>
                </a:effectLst>
                <a:latin typeface="Arial" charset="0"/>
              </a:rPr>
              <a:t>Discipline?</a:t>
            </a:r>
            <a:endParaRPr lang="en-US" b="1" dirty="0">
              <a:effectLst>
                <a:outerShdw blurRad="50800" dist="38100" dir="2700000" algn="tl" rotWithShape="0">
                  <a:prstClr val="black">
                    <a:alpha val="40000"/>
                  </a:prstClr>
                </a:outerShdw>
              </a:effectLst>
              <a:latin typeface="Arial" charset="0"/>
            </a:endParaRPr>
          </a:p>
        </p:txBody>
      </p:sp>
      <p:sp>
        <p:nvSpPr>
          <p:cNvPr id="171011" name="Rectangle 3"/>
          <p:cNvSpPr>
            <a:spLocks noGrp="1" noChangeArrowheads="1"/>
          </p:cNvSpPr>
          <p:nvPr>
            <p:ph type="body" idx="1"/>
          </p:nvPr>
        </p:nvSpPr>
        <p:spPr/>
        <p:txBody>
          <a:bodyPr/>
          <a:lstStyle/>
          <a:p>
            <a:pPr>
              <a:lnSpc>
                <a:spcPct val="80000"/>
              </a:lnSpc>
              <a:defRPr/>
            </a:pPr>
            <a:r>
              <a:rPr lang="en-US" dirty="0">
                <a:latin typeface="Arial" charset="0"/>
              </a:rPr>
              <a:t>It embraces the idea of </a:t>
            </a:r>
            <a:r>
              <a:rPr lang="en-US" i="1" dirty="0">
                <a:latin typeface="Arial" charset="0"/>
              </a:rPr>
              <a:t>instruction, learning, education, doctrine</a:t>
            </a:r>
            <a:r>
              <a:rPr lang="en-US" dirty="0">
                <a:latin typeface="Arial" charset="0"/>
              </a:rPr>
              <a:t>.</a:t>
            </a:r>
          </a:p>
          <a:p>
            <a:pPr>
              <a:lnSpc>
                <a:spcPct val="80000"/>
              </a:lnSpc>
              <a:defRPr/>
            </a:pPr>
            <a:r>
              <a:rPr lang="en-US" i="1" u="sng" dirty="0">
                <a:latin typeface="Arial" charset="0"/>
              </a:rPr>
              <a:t>Training</a:t>
            </a:r>
            <a:r>
              <a:rPr lang="en-US" i="1" dirty="0">
                <a:latin typeface="Arial" charset="0"/>
              </a:rPr>
              <a:t> </a:t>
            </a:r>
            <a:r>
              <a:rPr lang="en-US" dirty="0">
                <a:latin typeface="Arial" charset="0"/>
              </a:rPr>
              <a:t>or </a:t>
            </a:r>
            <a:r>
              <a:rPr lang="en-US" i="1" u="sng" dirty="0">
                <a:latin typeface="Arial" charset="0"/>
              </a:rPr>
              <a:t>experience</a:t>
            </a:r>
            <a:r>
              <a:rPr lang="en-US" dirty="0">
                <a:latin typeface="Arial" charset="0"/>
              </a:rPr>
              <a:t> that corrects, molds, strengthens, or perfects the mental faculties or moral character.</a:t>
            </a:r>
          </a:p>
          <a:p>
            <a:pPr>
              <a:lnSpc>
                <a:spcPct val="80000"/>
              </a:lnSpc>
              <a:defRPr/>
            </a:pPr>
            <a:r>
              <a:rPr lang="en-US" sz="3600" b="1" dirty="0">
                <a:effectLst>
                  <a:outerShdw blurRad="50800" dist="38100" dir="2700000" algn="tl" rotWithShape="0">
                    <a:prstClr val="black">
                      <a:alpha val="40000"/>
                    </a:prstClr>
                  </a:outerShdw>
                </a:effectLst>
                <a:latin typeface="Arial" charset="0"/>
              </a:rPr>
              <a:t>To </a:t>
            </a:r>
            <a:r>
              <a:rPr lang="en-US" sz="3600" b="1" i="1" u="sng" dirty="0">
                <a:effectLst>
                  <a:outerShdw blurRad="50800" dist="38100" dir="2700000" algn="tl" rotWithShape="0">
                    <a:prstClr val="black">
                      <a:alpha val="40000"/>
                    </a:prstClr>
                  </a:outerShdw>
                </a:effectLst>
                <a:latin typeface="Arial" charset="0"/>
              </a:rPr>
              <a:t>develop</a:t>
            </a:r>
            <a:r>
              <a:rPr lang="en-US" sz="3600" b="1" dirty="0">
                <a:effectLst>
                  <a:outerShdw blurRad="50800" dist="38100" dir="2700000" algn="tl" rotWithShape="0">
                    <a:prstClr val="black">
                      <a:alpha val="40000"/>
                    </a:prstClr>
                  </a:outerShdw>
                </a:effectLst>
                <a:latin typeface="Arial" charset="0"/>
              </a:rPr>
              <a:t> by instruction and exercise, to </a:t>
            </a:r>
            <a:r>
              <a:rPr lang="en-US" sz="3600" b="1" i="1" u="sng" dirty="0">
                <a:effectLst>
                  <a:outerShdw blurRad="50800" dist="38100" dir="2700000" algn="tl" rotWithShape="0">
                    <a:prstClr val="black">
                      <a:alpha val="40000"/>
                    </a:prstClr>
                  </a:outerShdw>
                </a:effectLst>
                <a:latin typeface="Arial" charset="0"/>
              </a:rPr>
              <a:t>train</a:t>
            </a:r>
            <a:r>
              <a:rPr lang="en-US" sz="3600" b="1" dirty="0">
                <a:effectLst>
                  <a:outerShdw blurRad="50800" dist="38100" dir="2700000" algn="tl" rotWithShape="0">
                    <a:prstClr val="black">
                      <a:alpha val="40000"/>
                    </a:prstClr>
                  </a:outerShdw>
                </a:effectLst>
                <a:latin typeface="Arial" charset="0"/>
              </a:rPr>
              <a:t> in </a:t>
            </a:r>
            <a:r>
              <a:rPr lang="en-US" sz="3600" b="1" i="1" u="sng" dirty="0">
                <a:effectLst>
                  <a:outerShdw blurRad="50800" dist="38100" dir="2700000" algn="tl" rotWithShape="0">
                    <a:prstClr val="black">
                      <a:alpha val="40000"/>
                    </a:prstClr>
                  </a:outerShdw>
                </a:effectLst>
                <a:latin typeface="Arial" charset="0"/>
              </a:rPr>
              <a:t>self control</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1011">
                                            <p:txEl>
                                              <p:pRg st="2" end="2"/>
                                            </p:txEl>
                                          </p:spTgt>
                                        </p:tgtEl>
                                        <p:attrNameLst>
                                          <p:attrName>style.visibility</p:attrName>
                                        </p:attrNameLst>
                                      </p:cBhvr>
                                      <p:to>
                                        <p:strVal val="visible"/>
                                      </p:to>
                                    </p:set>
                                    <p:animEffect transition="in" filter="fade">
                                      <p:cBhvr>
                                        <p:cTn id="7" dur="1000"/>
                                        <p:tgtEl>
                                          <p:spTgt spid="1710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Is </a:t>
            </a:r>
            <a:r>
              <a:rPr lang="ja-JP" altLang="en-US" b="1" i="1" dirty="0">
                <a:effectLst>
                  <a:outerShdw blurRad="50800" dist="38100" dir="2700000" algn="tl" rotWithShape="0">
                    <a:prstClr val="black">
                      <a:alpha val="40000"/>
                    </a:prstClr>
                  </a:outerShdw>
                </a:effectLst>
                <a:latin typeface="Arial" charset="0"/>
              </a:rPr>
              <a:t>“</a:t>
            </a:r>
            <a:r>
              <a:rPr lang="en-US" altLang="ja-JP" b="1" i="1" dirty="0">
                <a:effectLst>
                  <a:outerShdw blurRad="50800" dist="38100" dir="2700000" algn="tl" rotWithShape="0">
                    <a:prstClr val="black">
                      <a:alpha val="40000"/>
                    </a:prstClr>
                  </a:outerShdw>
                </a:effectLst>
                <a:latin typeface="Arial" charset="0"/>
              </a:rPr>
              <a:t>Church</a:t>
            </a:r>
            <a:r>
              <a:rPr lang="ja-JP" altLang="en-US" b="1" i="1" dirty="0">
                <a:effectLst>
                  <a:outerShdw blurRad="50800" dist="38100" dir="2700000" algn="tl" rotWithShape="0">
                    <a:prstClr val="black">
                      <a:alpha val="40000"/>
                    </a:prstClr>
                  </a:outerShdw>
                </a:effectLst>
                <a:latin typeface="Arial" charset="0"/>
              </a:rPr>
              <a:t>”</a:t>
            </a:r>
            <a:r>
              <a:rPr lang="en-US" altLang="ja-JP" b="1" i="1" dirty="0">
                <a:effectLst>
                  <a:outerShdw blurRad="50800" dist="38100" dir="2700000" algn="tl" rotWithShape="0">
                    <a:prstClr val="black">
                      <a:alpha val="40000"/>
                    </a:prstClr>
                  </a:outerShdw>
                </a:effectLst>
                <a:latin typeface="Arial" charset="0"/>
              </a:rPr>
              <a:t> </a:t>
            </a:r>
            <a:r>
              <a:rPr lang="en-US" altLang="ja-JP" b="1" dirty="0">
                <a:effectLst>
                  <a:outerShdw blurRad="50800" dist="38100" dir="2700000" algn="tl" rotWithShape="0">
                    <a:prstClr val="black">
                      <a:alpha val="40000"/>
                    </a:prstClr>
                  </a:outerShdw>
                </a:effectLst>
                <a:latin typeface="Arial" charset="0"/>
              </a:rPr>
              <a:t>Discipline?</a:t>
            </a:r>
            <a:endParaRPr lang="en-US" b="1" dirty="0">
              <a:effectLst>
                <a:outerShdw blurRad="50800" dist="38100" dir="2700000" algn="tl" rotWithShape="0">
                  <a:prstClr val="black">
                    <a:alpha val="40000"/>
                  </a:prstClr>
                </a:outerShdw>
              </a:effectLst>
              <a:latin typeface="Arial" charset="0"/>
            </a:endParaRPr>
          </a:p>
        </p:txBody>
      </p:sp>
      <p:sp>
        <p:nvSpPr>
          <p:cNvPr id="297987" name="Rectangle 3"/>
          <p:cNvSpPr>
            <a:spLocks noGrp="1" noChangeArrowheads="1"/>
          </p:cNvSpPr>
          <p:nvPr>
            <p:ph type="body" idx="1"/>
          </p:nvPr>
        </p:nvSpPr>
        <p:spPr/>
        <p:txBody>
          <a:bodyPr/>
          <a:lstStyle/>
          <a:p>
            <a:pPr>
              <a:lnSpc>
                <a:spcPct val="80000"/>
              </a:lnSpc>
              <a:defRPr/>
            </a:pPr>
            <a:r>
              <a:rPr lang="en-US" b="1" dirty="0">
                <a:effectLst>
                  <a:outerShdw blurRad="50800" dist="38100" dir="2700000" algn="tl" rotWithShape="0">
                    <a:prstClr val="black">
                      <a:alpha val="40000"/>
                    </a:prstClr>
                  </a:outerShdw>
                </a:effectLst>
                <a:latin typeface="Arial" charset="0"/>
              </a:rPr>
              <a:t>Chastisement inflicted by way of </a:t>
            </a:r>
            <a:r>
              <a:rPr lang="en-US" b="1" i="1" u="sng" dirty="0">
                <a:effectLst>
                  <a:outerShdw blurRad="50800" dist="38100" dir="2700000" algn="tl" rotWithShape="0">
                    <a:prstClr val="black">
                      <a:alpha val="40000"/>
                    </a:prstClr>
                  </a:outerShdw>
                </a:effectLst>
                <a:latin typeface="Arial" charset="0"/>
              </a:rPr>
              <a:t>correction</a:t>
            </a:r>
            <a:r>
              <a:rPr lang="en-US" b="1" dirty="0">
                <a:effectLst>
                  <a:outerShdw blurRad="50800" dist="38100" dir="2700000" algn="tl" rotWithShape="0">
                    <a:prstClr val="black">
                      <a:alpha val="40000"/>
                    </a:prstClr>
                  </a:outerShdw>
                </a:effectLst>
                <a:latin typeface="Arial" charset="0"/>
              </a:rPr>
              <a:t>, or </a:t>
            </a:r>
            <a:r>
              <a:rPr lang="en-US" b="1" i="1" u="sng" dirty="0">
                <a:effectLst>
                  <a:outerShdw blurRad="50800" dist="38100" dir="2700000" algn="tl" rotWithShape="0">
                    <a:prstClr val="black">
                      <a:alpha val="40000"/>
                    </a:prstClr>
                  </a:outerShdw>
                </a:effectLst>
                <a:latin typeface="Arial" charset="0"/>
              </a:rPr>
              <a:t>training</a:t>
            </a:r>
            <a:r>
              <a:rPr lang="en-US" b="1" dirty="0">
                <a:effectLst>
                  <a:outerShdw blurRad="50800" dist="38100" dir="2700000" algn="tl" rotWithShape="0">
                    <a:prstClr val="black">
                      <a:alpha val="40000"/>
                    </a:prstClr>
                  </a:outerShdw>
                </a:effectLst>
                <a:latin typeface="Arial" charset="0"/>
              </a:rPr>
              <a:t> by way of </a:t>
            </a:r>
            <a:r>
              <a:rPr lang="en-US" b="1" dirty="0" smtClean="0">
                <a:effectLst>
                  <a:outerShdw blurRad="50800" dist="38100" dir="2700000" algn="tl" rotWithShape="0">
                    <a:prstClr val="black">
                      <a:alpha val="40000"/>
                    </a:prstClr>
                  </a:outerShdw>
                </a:effectLst>
                <a:latin typeface="Arial" charset="0"/>
              </a:rPr>
              <a:t>suffering</a:t>
            </a:r>
            <a:endParaRPr lang="en-US" b="1" dirty="0">
              <a:effectLst>
                <a:outerShdw blurRad="50800" dist="38100" dir="2700000" algn="tl" rotWithShape="0">
                  <a:prstClr val="black">
                    <a:alpha val="40000"/>
                  </a:prstClr>
                </a:outerShdw>
              </a:effectLst>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7987">
                                            <p:txEl>
                                              <p:pRg st="0" end="0"/>
                                            </p:txEl>
                                          </p:spTgt>
                                        </p:tgtEl>
                                        <p:attrNameLst>
                                          <p:attrName>style.visibility</p:attrName>
                                        </p:attrNameLst>
                                      </p:cBhvr>
                                      <p:to>
                                        <p:strVal val="visible"/>
                                      </p:to>
                                    </p:set>
                                    <p:animEffect transition="in" filter="fade">
                                      <p:cBhvr>
                                        <p:cTn id="7" dur="1000"/>
                                        <p:tgtEl>
                                          <p:spTgt spid="2979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Is </a:t>
            </a:r>
            <a:r>
              <a:rPr lang="ja-JP" altLang="en-US" b="1" i="1" dirty="0">
                <a:effectLst>
                  <a:outerShdw blurRad="50800" dist="38100" dir="2700000" algn="tl" rotWithShape="0">
                    <a:prstClr val="black">
                      <a:alpha val="40000"/>
                    </a:prstClr>
                  </a:outerShdw>
                </a:effectLst>
                <a:latin typeface="Arial" charset="0"/>
              </a:rPr>
              <a:t>“</a:t>
            </a:r>
            <a:r>
              <a:rPr lang="en-US" altLang="ja-JP" b="1" i="1" dirty="0">
                <a:effectLst>
                  <a:outerShdw blurRad="50800" dist="38100" dir="2700000" algn="tl" rotWithShape="0">
                    <a:prstClr val="black">
                      <a:alpha val="40000"/>
                    </a:prstClr>
                  </a:outerShdw>
                </a:effectLst>
                <a:latin typeface="Arial" charset="0"/>
              </a:rPr>
              <a:t>Church</a:t>
            </a:r>
            <a:r>
              <a:rPr lang="ja-JP" altLang="en-US" b="1" i="1" dirty="0">
                <a:effectLst>
                  <a:outerShdw blurRad="50800" dist="38100" dir="2700000" algn="tl" rotWithShape="0">
                    <a:prstClr val="black">
                      <a:alpha val="40000"/>
                    </a:prstClr>
                  </a:outerShdw>
                </a:effectLst>
                <a:latin typeface="Arial" charset="0"/>
              </a:rPr>
              <a:t>”</a:t>
            </a:r>
            <a:r>
              <a:rPr lang="en-US" altLang="ja-JP" b="1" i="1" dirty="0">
                <a:effectLst>
                  <a:outerShdw blurRad="50800" dist="38100" dir="2700000" algn="tl" rotWithShape="0">
                    <a:prstClr val="black">
                      <a:alpha val="40000"/>
                    </a:prstClr>
                  </a:outerShdw>
                </a:effectLst>
                <a:latin typeface="Arial" charset="0"/>
              </a:rPr>
              <a:t> </a:t>
            </a:r>
            <a:r>
              <a:rPr lang="en-US" altLang="ja-JP" b="1" dirty="0">
                <a:effectLst>
                  <a:outerShdw blurRad="50800" dist="38100" dir="2700000" algn="tl" rotWithShape="0">
                    <a:prstClr val="black">
                      <a:alpha val="40000"/>
                    </a:prstClr>
                  </a:outerShdw>
                </a:effectLst>
                <a:latin typeface="Arial" charset="0"/>
              </a:rPr>
              <a:t>Discipline?</a:t>
            </a:r>
            <a:endParaRPr lang="en-US" b="1" dirty="0">
              <a:effectLst>
                <a:outerShdw blurRad="50800" dist="38100" dir="2700000" algn="tl" rotWithShape="0">
                  <a:prstClr val="black">
                    <a:alpha val="40000"/>
                  </a:prstClr>
                </a:outerShdw>
              </a:effectLst>
              <a:latin typeface="Arial" charset="0"/>
            </a:endParaRPr>
          </a:p>
        </p:txBody>
      </p:sp>
      <p:sp>
        <p:nvSpPr>
          <p:cNvPr id="297987" name="Rectangle 3"/>
          <p:cNvSpPr>
            <a:spLocks noGrp="1" noChangeArrowheads="1"/>
          </p:cNvSpPr>
          <p:nvPr>
            <p:ph type="body" idx="1"/>
          </p:nvPr>
        </p:nvSpPr>
        <p:spPr/>
        <p:txBody>
          <a:bodyPr/>
          <a:lstStyle/>
          <a:p>
            <a:pPr>
              <a:lnSpc>
                <a:spcPct val="80000"/>
              </a:lnSpc>
              <a:defRPr/>
            </a:pPr>
            <a:r>
              <a:rPr lang="en-US" dirty="0">
                <a:latin typeface="Arial" charset="0"/>
              </a:rPr>
              <a:t>Chastisement inflicted by way of </a:t>
            </a:r>
            <a:r>
              <a:rPr lang="en-US" i="1" u="sng" dirty="0">
                <a:latin typeface="Arial" charset="0"/>
              </a:rPr>
              <a:t>correction</a:t>
            </a:r>
            <a:r>
              <a:rPr lang="en-US" dirty="0">
                <a:latin typeface="Arial" charset="0"/>
              </a:rPr>
              <a:t>, or </a:t>
            </a:r>
            <a:r>
              <a:rPr lang="en-US" i="1" u="sng" dirty="0">
                <a:latin typeface="Arial" charset="0"/>
              </a:rPr>
              <a:t>training</a:t>
            </a:r>
            <a:r>
              <a:rPr lang="en-US" dirty="0">
                <a:latin typeface="Arial" charset="0"/>
              </a:rPr>
              <a:t> by way of suffering</a:t>
            </a:r>
          </a:p>
          <a:p>
            <a:pPr>
              <a:lnSpc>
                <a:spcPct val="80000"/>
              </a:lnSpc>
              <a:defRPr/>
            </a:pPr>
            <a:r>
              <a:rPr lang="en-US" sz="3600" b="1" dirty="0">
                <a:effectLst>
                  <a:outerShdw blurRad="50800" dist="38100" dir="2700000" algn="tl" rotWithShape="0">
                    <a:prstClr val="black">
                      <a:alpha val="40000"/>
                    </a:prstClr>
                  </a:outerShdw>
                </a:effectLst>
                <a:latin typeface="Arial" charset="0"/>
              </a:rPr>
              <a:t>Correction or chastisement or punishment for the sake of </a:t>
            </a:r>
            <a:r>
              <a:rPr lang="en-US" sz="3600" b="1" i="1" u="sng" dirty="0" smtClean="0">
                <a:effectLst>
                  <a:outerShdw blurRad="50800" dist="38100" dir="2700000" algn="tl" rotWithShape="0">
                    <a:prstClr val="black">
                      <a:alpha val="40000"/>
                    </a:prstClr>
                  </a:outerShdw>
                </a:effectLst>
                <a:latin typeface="Arial" charset="0"/>
              </a:rPr>
              <a:t>training</a:t>
            </a:r>
            <a:endParaRPr lang="en-US" sz="3600" b="1" i="1" u="sng" dirty="0">
              <a:effectLst>
                <a:outerShdw blurRad="50800" dist="38100" dir="2700000" algn="tl" rotWithShape="0">
                  <a:prstClr val="black">
                    <a:alpha val="40000"/>
                  </a:prstClr>
                </a:outerShdw>
              </a:effectLst>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7987">
                                            <p:txEl>
                                              <p:pRg st="1" end="1"/>
                                            </p:txEl>
                                          </p:spTgt>
                                        </p:tgtEl>
                                        <p:attrNameLst>
                                          <p:attrName>style.visibility</p:attrName>
                                        </p:attrNameLst>
                                      </p:cBhvr>
                                      <p:to>
                                        <p:strVal val="visible"/>
                                      </p:to>
                                    </p:set>
                                    <p:animEffect transition="in" filter="fade">
                                      <p:cBhvr>
                                        <p:cTn id="7" dur="1000"/>
                                        <p:tgtEl>
                                          <p:spTgt spid="2979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Is </a:t>
            </a:r>
            <a:r>
              <a:rPr lang="ja-JP" altLang="en-US" b="1" i="1" dirty="0">
                <a:effectLst>
                  <a:outerShdw blurRad="50800" dist="38100" dir="2700000" algn="tl" rotWithShape="0">
                    <a:prstClr val="black">
                      <a:alpha val="40000"/>
                    </a:prstClr>
                  </a:outerShdw>
                </a:effectLst>
                <a:latin typeface="Arial" charset="0"/>
              </a:rPr>
              <a:t>“</a:t>
            </a:r>
            <a:r>
              <a:rPr lang="en-US" altLang="ja-JP" b="1" i="1" dirty="0">
                <a:effectLst>
                  <a:outerShdw blurRad="50800" dist="38100" dir="2700000" algn="tl" rotWithShape="0">
                    <a:prstClr val="black">
                      <a:alpha val="40000"/>
                    </a:prstClr>
                  </a:outerShdw>
                </a:effectLst>
                <a:latin typeface="Arial" charset="0"/>
              </a:rPr>
              <a:t>Church</a:t>
            </a:r>
            <a:r>
              <a:rPr lang="ja-JP" altLang="en-US" b="1" i="1" dirty="0">
                <a:effectLst>
                  <a:outerShdw blurRad="50800" dist="38100" dir="2700000" algn="tl" rotWithShape="0">
                    <a:prstClr val="black">
                      <a:alpha val="40000"/>
                    </a:prstClr>
                  </a:outerShdw>
                </a:effectLst>
                <a:latin typeface="Arial" charset="0"/>
              </a:rPr>
              <a:t>”</a:t>
            </a:r>
            <a:r>
              <a:rPr lang="en-US" altLang="ja-JP" b="1" i="1" dirty="0">
                <a:effectLst>
                  <a:outerShdw blurRad="50800" dist="38100" dir="2700000" algn="tl" rotWithShape="0">
                    <a:prstClr val="black">
                      <a:alpha val="40000"/>
                    </a:prstClr>
                  </a:outerShdw>
                </a:effectLst>
                <a:latin typeface="Arial" charset="0"/>
              </a:rPr>
              <a:t> </a:t>
            </a:r>
            <a:r>
              <a:rPr lang="en-US" altLang="ja-JP" b="1" dirty="0">
                <a:effectLst>
                  <a:outerShdw blurRad="50800" dist="38100" dir="2700000" algn="tl" rotWithShape="0">
                    <a:prstClr val="black">
                      <a:alpha val="40000"/>
                    </a:prstClr>
                  </a:outerShdw>
                </a:effectLst>
                <a:latin typeface="Arial" charset="0"/>
              </a:rPr>
              <a:t>Discipline?</a:t>
            </a:r>
            <a:endParaRPr lang="en-US" b="1" dirty="0">
              <a:effectLst>
                <a:outerShdw blurRad="50800" dist="38100" dir="2700000" algn="tl" rotWithShape="0">
                  <a:prstClr val="black">
                    <a:alpha val="40000"/>
                  </a:prstClr>
                </a:outerShdw>
              </a:effectLst>
              <a:latin typeface="Arial" charset="0"/>
            </a:endParaRPr>
          </a:p>
        </p:txBody>
      </p:sp>
      <p:sp>
        <p:nvSpPr>
          <p:cNvPr id="297987" name="Rectangle 3"/>
          <p:cNvSpPr>
            <a:spLocks noGrp="1" noChangeArrowheads="1"/>
          </p:cNvSpPr>
          <p:nvPr>
            <p:ph type="body" idx="1"/>
          </p:nvPr>
        </p:nvSpPr>
        <p:spPr/>
        <p:txBody>
          <a:bodyPr/>
          <a:lstStyle/>
          <a:p>
            <a:pPr>
              <a:lnSpc>
                <a:spcPct val="80000"/>
              </a:lnSpc>
              <a:defRPr/>
            </a:pPr>
            <a:r>
              <a:rPr lang="en-US" dirty="0">
                <a:latin typeface="Arial" charset="0"/>
              </a:rPr>
              <a:t>Chastisement inflicted by way of </a:t>
            </a:r>
            <a:r>
              <a:rPr lang="en-US" i="1" u="sng" dirty="0">
                <a:latin typeface="Arial" charset="0"/>
              </a:rPr>
              <a:t>correction</a:t>
            </a:r>
            <a:r>
              <a:rPr lang="en-US" dirty="0">
                <a:latin typeface="Arial" charset="0"/>
              </a:rPr>
              <a:t>, or </a:t>
            </a:r>
            <a:r>
              <a:rPr lang="en-US" i="1" u="sng" dirty="0">
                <a:latin typeface="Arial" charset="0"/>
              </a:rPr>
              <a:t>training</a:t>
            </a:r>
            <a:r>
              <a:rPr lang="en-US" dirty="0">
                <a:latin typeface="Arial" charset="0"/>
              </a:rPr>
              <a:t> by way of suffering</a:t>
            </a:r>
          </a:p>
          <a:p>
            <a:pPr>
              <a:lnSpc>
                <a:spcPct val="80000"/>
              </a:lnSpc>
              <a:defRPr/>
            </a:pPr>
            <a:r>
              <a:rPr lang="en-US" dirty="0">
                <a:latin typeface="Arial" charset="0"/>
              </a:rPr>
              <a:t>Correction or chastisement or punishment for the sake of </a:t>
            </a:r>
            <a:r>
              <a:rPr lang="en-US" i="1" u="sng" dirty="0">
                <a:latin typeface="Arial" charset="0"/>
              </a:rPr>
              <a:t>training</a:t>
            </a:r>
          </a:p>
          <a:p>
            <a:pPr>
              <a:lnSpc>
                <a:spcPct val="80000"/>
              </a:lnSpc>
              <a:defRPr/>
            </a:pPr>
            <a:r>
              <a:rPr lang="en-US" sz="3600" b="1" dirty="0">
                <a:effectLst>
                  <a:outerShdw blurRad="50800" dist="38100" dir="2700000" algn="tl" rotWithShape="0">
                    <a:prstClr val="black">
                      <a:alpha val="40000"/>
                    </a:prstClr>
                  </a:outerShdw>
                </a:effectLst>
                <a:latin typeface="Arial" charset="0"/>
              </a:rPr>
              <a:t>Control gained by enforcing obedience or order</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7987">
                                            <p:txEl>
                                              <p:pRg st="2" end="2"/>
                                            </p:txEl>
                                          </p:spTgt>
                                        </p:tgtEl>
                                        <p:attrNameLst>
                                          <p:attrName>style.visibility</p:attrName>
                                        </p:attrNameLst>
                                      </p:cBhvr>
                                      <p:to>
                                        <p:strVal val="visible"/>
                                      </p:to>
                                    </p:set>
                                    <p:animEffect transition="in" filter="fade">
                                      <p:cBhvr>
                                        <p:cTn id="7" dur="1000"/>
                                        <p:tgtEl>
                                          <p:spTgt spid="2979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Is </a:t>
            </a:r>
            <a:r>
              <a:rPr lang="ja-JP" altLang="en-US" b="1" i="1" dirty="0">
                <a:effectLst>
                  <a:outerShdw blurRad="50800" dist="38100" dir="2700000" algn="tl" rotWithShape="0">
                    <a:prstClr val="black">
                      <a:alpha val="40000"/>
                    </a:prstClr>
                  </a:outerShdw>
                </a:effectLst>
                <a:latin typeface="Arial" charset="0"/>
              </a:rPr>
              <a:t>“</a:t>
            </a:r>
            <a:r>
              <a:rPr lang="en-US" altLang="ja-JP" b="1" i="1" dirty="0">
                <a:effectLst>
                  <a:outerShdw blurRad="50800" dist="38100" dir="2700000" algn="tl" rotWithShape="0">
                    <a:prstClr val="black">
                      <a:alpha val="40000"/>
                    </a:prstClr>
                  </a:outerShdw>
                </a:effectLst>
                <a:latin typeface="Arial" charset="0"/>
              </a:rPr>
              <a:t>Church</a:t>
            </a:r>
            <a:r>
              <a:rPr lang="ja-JP" altLang="en-US" b="1" i="1" dirty="0">
                <a:effectLst>
                  <a:outerShdw blurRad="50800" dist="38100" dir="2700000" algn="tl" rotWithShape="0">
                    <a:prstClr val="black">
                      <a:alpha val="40000"/>
                    </a:prstClr>
                  </a:outerShdw>
                </a:effectLst>
                <a:latin typeface="Arial" charset="0"/>
              </a:rPr>
              <a:t>”</a:t>
            </a:r>
            <a:r>
              <a:rPr lang="en-US" altLang="ja-JP" b="1" i="1" dirty="0">
                <a:effectLst>
                  <a:outerShdw blurRad="50800" dist="38100" dir="2700000" algn="tl" rotWithShape="0">
                    <a:prstClr val="black">
                      <a:alpha val="40000"/>
                    </a:prstClr>
                  </a:outerShdw>
                </a:effectLst>
                <a:latin typeface="Arial" charset="0"/>
              </a:rPr>
              <a:t> </a:t>
            </a:r>
            <a:r>
              <a:rPr lang="en-US" altLang="ja-JP" b="1" dirty="0">
                <a:effectLst>
                  <a:outerShdw blurRad="50800" dist="38100" dir="2700000" algn="tl" rotWithShape="0">
                    <a:prstClr val="black">
                      <a:alpha val="40000"/>
                    </a:prstClr>
                  </a:outerShdw>
                </a:effectLst>
                <a:latin typeface="Arial" charset="0"/>
              </a:rPr>
              <a:t>Discipline?</a:t>
            </a:r>
            <a:endParaRPr lang="en-US" b="1" dirty="0">
              <a:effectLst>
                <a:outerShdw blurRad="50800" dist="38100" dir="2700000" algn="tl" rotWithShape="0">
                  <a:prstClr val="black">
                    <a:alpha val="40000"/>
                  </a:prstClr>
                </a:outerShdw>
              </a:effectLst>
              <a:latin typeface="Arial" charset="0"/>
            </a:endParaRPr>
          </a:p>
        </p:txBody>
      </p:sp>
      <p:sp>
        <p:nvSpPr>
          <p:cNvPr id="296963" name="Rectangle 3"/>
          <p:cNvSpPr>
            <a:spLocks noGrp="1" noChangeArrowheads="1"/>
          </p:cNvSpPr>
          <p:nvPr>
            <p:ph type="body" idx="1"/>
          </p:nvPr>
        </p:nvSpPr>
        <p:spPr/>
        <p:txBody>
          <a:bodyPr/>
          <a:lstStyle/>
          <a:p>
            <a:pPr>
              <a:lnSpc>
                <a:spcPct val="80000"/>
              </a:lnSpc>
              <a:defRPr/>
            </a:pPr>
            <a:r>
              <a:rPr lang="en-US" sz="3600" i="1" dirty="0">
                <a:effectLst>
                  <a:outerShdw blurRad="50800" dist="38100" dir="2700000" algn="tl" rotWithShape="0">
                    <a:prstClr val="black">
                      <a:alpha val="40000"/>
                    </a:prstClr>
                  </a:outerShdw>
                </a:effectLst>
                <a:latin typeface="Arial" charset="0"/>
              </a:rPr>
              <a:t>All the processes or means by which a church trains and educates its members to </a:t>
            </a:r>
            <a:r>
              <a:rPr lang="ja-JP" altLang="en-US" sz="3600" i="1" dirty="0">
                <a:effectLst>
                  <a:outerShdw blurRad="50800" dist="38100" dir="2700000" algn="tl" rotWithShape="0">
                    <a:prstClr val="black">
                      <a:alpha val="40000"/>
                    </a:prstClr>
                  </a:outerShdw>
                </a:effectLst>
                <a:latin typeface="Arial" charset="0"/>
              </a:rPr>
              <a:t>“</a:t>
            </a:r>
            <a:r>
              <a:rPr lang="en-US" altLang="ja-JP" sz="3600" i="1" dirty="0">
                <a:effectLst>
                  <a:outerShdw blurRad="50800" dist="38100" dir="2700000" algn="tl" rotWithShape="0">
                    <a:prstClr val="black">
                      <a:alpha val="40000"/>
                    </a:prstClr>
                  </a:outerShdw>
                </a:effectLst>
                <a:latin typeface="Arial" charset="0"/>
              </a:rPr>
              <a:t>walk in the light</a:t>
            </a:r>
            <a:r>
              <a:rPr lang="ja-JP" altLang="en-US" sz="3600" i="1" dirty="0">
                <a:effectLst>
                  <a:outerShdw blurRad="50800" dist="38100" dir="2700000" algn="tl" rotWithShape="0">
                    <a:prstClr val="black">
                      <a:alpha val="40000"/>
                    </a:prstClr>
                  </a:outerShdw>
                </a:effectLst>
                <a:latin typeface="Arial" charset="0"/>
              </a:rPr>
              <a:t>”</a:t>
            </a:r>
            <a:endParaRPr lang="en-US" altLang="ja-JP" sz="3600" i="1" dirty="0">
              <a:effectLst>
                <a:outerShdw blurRad="50800" dist="38100" dir="2700000" algn="tl" rotWithShape="0">
                  <a:prstClr val="black">
                    <a:alpha val="40000"/>
                  </a:prstClr>
                </a:outerShdw>
              </a:effectLst>
              <a:latin typeface="Arial" charset="0"/>
            </a:endParaRPr>
          </a:p>
          <a:p>
            <a:pPr lvl="1">
              <a:lnSpc>
                <a:spcPct val="80000"/>
              </a:lnSpc>
              <a:defRPr/>
            </a:pPr>
            <a:r>
              <a:rPr lang="en-US" dirty="0">
                <a:latin typeface="Arial" charset="0"/>
              </a:rPr>
              <a:t>This meaning is exemplified in many NT. passages:</a:t>
            </a:r>
          </a:p>
          <a:p>
            <a:pPr lvl="2">
              <a:lnSpc>
                <a:spcPct val="80000"/>
              </a:lnSpc>
              <a:buClr>
                <a:schemeClr val="tx1"/>
              </a:buClr>
              <a:defRPr/>
            </a:pPr>
            <a:r>
              <a:rPr lang="en-US" sz="2800" dirty="0">
                <a:solidFill>
                  <a:schemeClr val="hlink"/>
                </a:solidFill>
                <a:latin typeface="Arial" charset="0"/>
              </a:rPr>
              <a:t>(</a:t>
            </a:r>
            <a:r>
              <a:rPr lang="en-US" sz="2800" dirty="0" smtClean="0">
                <a:solidFill>
                  <a:schemeClr val="hlink"/>
                </a:solidFill>
                <a:latin typeface="Arial" charset="0"/>
              </a:rPr>
              <a:t>2Tim.</a:t>
            </a:r>
            <a:r>
              <a:rPr lang="en-US" sz="2800" dirty="0">
                <a:solidFill>
                  <a:schemeClr val="hlink"/>
                </a:solidFill>
                <a:latin typeface="Arial" charset="0"/>
              </a:rPr>
              <a:t>4:1,2) (</a:t>
            </a:r>
            <a:r>
              <a:rPr lang="en-US" sz="2800" dirty="0" smtClean="0">
                <a:solidFill>
                  <a:schemeClr val="hlink"/>
                </a:solidFill>
                <a:latin typeface="Arial" charset="0"/>
              </a:rPr>
              <a:t>Titus1</a:t>
            </a:r>
            <a:r>
              <a:rPr lang="en-US" sz="2800" dirty="0">
                <a:solidFill>
                  <a:schemeClr val="hlink"/>
                </a:solidFill>
                <a:latin typeface="Arial" charset="0"/>
              </a:rPr>
              <a:t>:9-</a:t>
            </a:r>
            <a:r>
              <a:rPr lang="en-US" sz="2800" dirty="0" smtClean="0">
                <a:solidFill>
                  <a:schemeClr val="hlink"/>
                </a:solidFill>
                <a:latin typeface="Arial" charset="0"/>
              </a:rPr>
              <a:t>13; 2</a:t>
            </a:r>
            <a:r>
              <a:rPr lang="en-US" sz="2800" dirty="0">
                <a:solidFill>
                  <a:schemeClr val="hlink"/>
                </a:solidFill>
                <a:latin typeface="Arial" charset="0"/>
              </a:rPr>
              <a:t>:11-15) (</a:t>
            </a:r>
            <a:r>
              <a:rPr lang="en-US" sz="2800" dirty="0" smtClean="0">
                <a:solidFill>
                  <a:schemeClr val="hlink"/>
                </a:solidFill>
                <a:latin typeface="Arial" charset="0"/>
              </a:rPr>
              <a:t>Heb.</a:t>
            </a:r>
            <a:r>
              <a:rPr lang="en-US" sz="2800" dirty="0">
                <a:solidFill>
                  <a:schemeClr val="hlink"/>
                </a:solidFill>
                <a:latin typeface="Arial" charset="0"/>
              </a:rPr>
              <a:t>5:12-14) (</a:t>
            </a:r>
            <a:r>
              <a:rPr lang="en-US" sz="2800" dirty="0" smtClean="0">
                <a:solidFill>
                  <a:schemeClr val="hlink"/>
                </a:solidFill>
                <a:latin typeface="Arial" charset="0"/>
              </a:rPr>
              <a:t>1Tim.</a:t>
            </a:r>
            <a:r>
              <a:rPr lang="en-US" sz="2800" dirty="0">
                <a:solidFill>
                  <a:schemeClr val="hlink"/>
                </a:solidFill>
                <a:latin typeface="Arial" charset="0"/>
              </a:rPr>
              <a:t>1</a:t>
            </a:r>
            <a:r>
              <a:rPr lang="en-US" sz="2800" dirty="0" smtClean="0">
                <a:solidFill>
                  <a:schemeClr val="hlink"/>
                </a:solidFill>
                <a:latin typeface="Arial" charset="0"/>
              </a:rPr>
              <a:t>:20</a:t>
            </a:r>
            <a:r>
              <a:rPr lang="en-US" sz="2800" dirty="0">
                <a:solidFill>
                  <a:schemeClr val="hlink"/>
                </a:solidFill>
                <a:latin typeface="Arial" charset="0"/>
              </a:rPr>
              <a:t>) </a:t>
            </a:r>
            <a:r>
              <a:rPr lang="en-US" sz="2800" dirty="0">
                <a:latin typeface="Arial" charset="0"/>
              </a:rPr>
              <a:t>etc.</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6963">
                                            <p:txEl>
                                              <p:pRg st="0" end="0"/>
                                            </p:txEl>
                                          </p:spTgt>
                                        </p:tgtEl>
                                        <p:attrNameLst>
                                          <p:attrName>style.visibility</p:attrName>
                                        </p:attrNameLst>
                                      </p:cBhvr>
                                      <p:to>
                                        <p:strVal val="visible"/>
                                      </p:to>
                                    </p:set>
                                    <p:animEffect transition="in" filter="fade">
                                      <p:cBhvr>
                                        <p:cTn id="7" dur="1000"/>
                                        <p:tgtEl>
                                          <p:spTgt spid="29696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6963">
                                            <p:txEl>
                                              <p:pRg st="1" end="1"/>
                                            </p:txEl>
                                          </p:spTgt>
                                        </p:tgtEl>
                                        <p:attrNameLst>
                                          <p:attrName>style.visibility</p:attrName>
                                        </p:attrNameLst>
                                      </p:cBhvr>
                                      <p:to>
                                        <p:strVal val="visible"/>
                                      </p:to>
                                    </p:set>
                                    <p:animEffect transition="in" filter="fade">
                                      <p:cBhvr>
                                        <p:cTn id="10" dur="1000"/>
                                        <p:tgtEl>
                                          <p:spTgt spid="29696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96963">
                                            <p:txEl>
                                              <p:pRg st="2" end="2"/>
                                            </p:txEl>
                                          </p:spTgt>
                                        </p:tgtEl>
                                        <p:attrNameLst>
                                          <p:attrName>style.visibility</p:attrName>
                                        </p:attrNameLst>
                                      </p:cBhvr>
                                      <p:to>
                                        <p:strVal val="visible"/>
                                      </p:to>
                                    </p:set>
                                    <p:animEffect transition="in" filter="fade">
                                      <p:cBhvr>
                                        <p:cTn id="13" dur="1000"/>
                                        <p:tgtEl>
                                          <p:spTgt spid="2969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Is </a:t>
            </a:r>
            <a:r>
              <a:rPr lang="ja-JP" altLang="en-US" b="1" i="1" dirty="0">
                <a:effectLst>
                  <a:outerShdw blurRad="50800" dist="38100" dir="2700000" algn="tl" rotWithShape="0">
                    <a:prstClr val="black">
                      <a:alpha val="40000"/>
                    </a:prstClr>
                  </a:outerShdw>
                </a:effectLst>
                <a:latin typeface="Arial" charset="0"/>
              </a:rPr>
              <a:t>“</a:t>
            </a:r>
            <a:r>
              <a:rPr lang="en-US" altLang="ja-JP" b="1" i="1" dirty="0">
                <a:effectLst>
                  <a:outerShdw blurRad="50800" dist="38100" dir="2700000" algn="tl" rotWithShape="0">
                    <a:prstClr val="black">
                      <a:alpha val="40000"/>
                    </a:prstClr>
                  </a:outerShdw>
                </a:effectLst>
                <a:latin typeface="Arial" charset="0"/>
              </a:rPr>
              <a:t>Church</a:t>
            </a:r>
            <a:r>
              <a:rPr lang="ja-JP" altLang="en-US" b="1" i="1" dirty="0">
                <a:effectLst>
                  <a:outerShdw blurRad="50800" dist="38100" dir="2700000" algn="tl" rotWithShape="0">
                    <a:prstClr val="black">
                      <a:alpha val="40000"/>
                    </a:prstClr>
                  </a:outerShdw>
                </a:effectLst>
                <a:latin typeface="Arial" charset="0"/>
              </a:rPr>
              <a:t>”</a:t>
            </a:r>
            <a:r>
              <a:rPr lang="en-US" altLang="ja-JP" b="1" i="1" dirty="0">
                <a:effectLst>
                  <a:outerShdw blurRad="50800" dist="38100" dir="2700000" algn="tl" rotWithShape="0">
                    <a:prstClr val="black">
                      <a:alpha val="40000"/>
                    </a:prstClr>
                  </a:outerShdw>
                </a:effectLst>
                <a:latin typeface="Arial" charset="0"/>
              </a:rPr>
              <a:t> </a:t>
            </a:r>
            <a:r>
              <a:rPr lang="en-US" altLang="ja-JP" b="1" dirty="0">
                <a:effectLst>
                  <a:outerShdw blurRad="50800" dist="38100" dir="2700000" algn="tl" rotWithShape="0">
                    <a:prstClr val="black">
                      <a:alpha val="40000"/>
                    </a:prstClr>
                  </a:outerShdw>
                </a:effectLst>
                <a:latin typeface="Arial" charset="0"/>
              </a:rPr>
              <a:t>Discipline?</a:t>
            </a:r>
            <a:endParaRPr lang="en-US" b="1" dirty="0">
              <a:effectLst>
                <a:outerShdw blurRad="50800" dist="38100" dir="2700000" algn="tl" rotWithShape="0">
                  <a:prstClr val="black">
                    <a:alpha val="40000"/>
                  </a:prstClr>
                </a:outerShdw>
              </a:effectLst>
              <a:latin typeface="Arial" charset="0"/>
            </a:endParaRPr>
          </a:p>
        </p:txBody>
      </p:sp>
      <p:sp>
        <p:nvSpPr>
          <p:cNvPr id="297987" name="Rectangle 3"/>
          <p:cNvSpPr>
            <a:spLocks noGrp="1" noChangeArrowheads="1"/>
          </p:cNvSpPr>
          <p:nvPr>
            <p:ph type="body" idx="1"/>
          </p:nvPr>
        </p:nvSpPr>
        <p:spPr/>
        <p:txBody>
          <a:bodyPr/>
          <a:lstStyle/>
          <a:p>
            <a:pPr marL="0" indent="0">
              <a:lnSpc>
                <a:spcPct val="80000"/>
              </a:lnSpc>
              <a:buFontTx/>
              <a:buNone/>
              <a:defRPr/>
            </a:pPr>
            <a:r>
              <a:rPr lang="en-US" sz="3600" b="1" dirty="0" smtClean="0">
                <a:effectLst>
                  <a:outerShdw blurRad="50800" dist="38100" dir="2700000" algn="tl" rotWithShape="0">
                    <a:prstClr val="black">
                      <a:alpha val="40000"/>
                    </a:prstClr>
                  </a:outerShdw>
                </a:effectLst>
                <a:latin typeface="Arial" charset="0"/>
              </a:rPr>
              <a:t>2 Timothy 4:1-2</a:t>
            </a:r>
          </a:p>
          <a:p>
            <a:pPr marL="457200" lvl="1" indent="0">
              <a:lnSpc>
                <a:spcPct val="80000"/>
              </a:lnSpc>
              <a:buFontTx/>
              <a:buNone/>
              <a:defRPr/>
            </a:pPr>
            <a:r>
              <a:rPr lang="en-US" b="1" i="1" baseline="30000" dirty="0" smtClean="0">
                <a:effectLst>
                  <a:outerShdw blurRad="50800" dist="38100" dir="2700000" algn="tl" rotWithShape="0">
                    <a:prstClr val="black">
                      <a:alpha val="40000"/>
                    </a:prstClr>
                  </a:outerShdw>
                </a:effectLst>
                <a:latin typeface="Arial" charset="0"/>
              </a:rPr>
              <a:t>1</a:t>
            </a:r>
            <a:r>
              <a:rPr lang="en-US" i="1" baseline="30000" dirty="0" smtClean="0">
                <a:latin typeface="Arial" charset="0"/>
              </a:rPr>
              <a:t> </a:t>
            </a:r>
            <a:r>
              <a:rPr lang="en-US" i="1" dirty="0" smtClean="0">
                <a:latin typeface="Arial" charset="0"/>
              </a:rPr>
              <a:t>I charge you therefore before God and the Lord Jesus Christ, who will judge the living and the dead at His appearing and His kingdom:</a:t>
            </a:r>
          </a:p>
          <a:p>
            <a:pPr marL="457200" lvl="1" indent="0">
              <a:lnSpc>
                <a:spcPct val="80000"/>
              </a:lnSpc>
              <a:buFontTx/>
              <a:buNone/>
              <a:defRPr/>
            </a:pPr>
            <a:r>
              <a:rPr lang="en-US" b="1" i="1" baseline="30000" dirty="0" smtClean="0">
                <a:effectLst>
                  <a:outerShdw blurRad="50800" dist="38100" dir="2700000" algn="tl" rotWithShape="0">
                    <a:prstClr val="black">
                      <a:alpha val="40000"/>
                    </a:prstClr>
                  </a:outerShdw>
                </a:effectLst>
                <a:latin typeface="Arial" charset="0"/>
              </a:rPr>
              <a:t>2</a:t>
            </a:r>
            <a:r>
              <a:rPr lang="en-US" i="1" dirty="0" smtClean="0">
                <a:latin typeface="Arial" charset="0"/>
              </a:rPr>
              <a:t> </a:t>
            </a:r>
            <a:r>
              <a:rPr lang="en-US" b="1" i="1" dirty="0" smtClean="0">
                <a:effectLst>
                  <a:outerShdw blurRad="50800" dist="38100" dir="2700000" algn="tl" rotWithShape="0">
                    <a:prstClr val="black">
                      <a:alpha val="40000"/>
                    </a:prstClr>
                  </a:outerShdw>
                </a:effectLst>
                <a:latin typeface="Arial" charset="0"/>
              </a:rPr>
              <a:t>Preach the word! </a:t>
            </a:r>
            <a:r>
              <a:rPr lang="en-US" i="1" dirty="0" smtClean="0">
                <a:latin typeface="Arial" charset="0"/>
              </a:rPr>
              <a:t>Be ready in season and out of season. </a:t>
            </a:r>
            <a:r>
              <a:rPr lang="en-US" b="1" i="1" dirty="0" smtClean="0">
                <a:effectLst>
                  <a:outerShdw blurRad="50800" dist="38100" dir="2700000" algn="tl" rotWithShape="0">
                    <a:prstClr val="black">
                      <a:alpha val="40000"/>
                    </a:prstClr>
                  </a:outerShdw>
                </a:effectLst>
                <a:latin typeface="Arial" charset="0"/>
              </a:rPr>
              <a:t>Convince, rebuke, exhort, with all longsuffering and teaching</a:t>
            </a:r>
            <a:r>
              <a:rPr lang="en-US" i="1" dirty="0" smtClean="0">
                <a:latin typeface="Arial" charset="0"/>
              </a:rPr>
              <a:t>.</a:t>
            </a:r>
            <a:endParaRPr lang="en-US" i="1" dirty="0">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7987">
                                            <p:txEl>
                                              <p:pRg st="0" end="0"/>
                                            </p:txEl>
                                          </p:spTgt>
                                        </p:tgtEl>
                                        <p:attrNameLst>
                                          <p:attrName>style.visibility</p:attrName>
                                        </p:attrNameLst>
                                      </p:cBhvr>
                                      <p:to>
                                        <p:strVal val="visible"/>
                                      </p:to>
                                    </p:set>
                                    <p:animEffect transition="in" filter="fade">
                                      <p:cBhvr>
                                        <p:cTn id="7" dur="1000"/>
                                        <p:tgtEl>
                                          <p:spTgt spid="297987">
                                            <p:txEl>
                                              <p:pRg st="0" end="0"/>
                                            </p:txEl>
                                          </p:spTgt>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97987">
                                            <p:txEl>
                                              <p:pRg st="1" end="1"/>
                                            </p:txEl>
                                          </p:spTgt>
                                        </p:tgtEl>
                                        <p:attrNameLst>
                                          <p:attrName>style.visibility</p:attrName>
                                        </p:attrNameLst>
                                      </p:cBhvr>
                                      <p:to>
                                        <p:strVal val="visible"/>
                                      </p:to>
                                    </p:set>
                                    <p:animEffect transition="in" filter="fade">
                                      <p:cBhvr>
                                        <p:cTn id="11" dur="1000"/>
                                        <p:tgtEl>
                                          <p:spTgt spid="297987">
                                            <p:txEl>
                                              <p:pRg st="1" end="1"/>
                                            </p:txEl>
                                          </p:spTgt>
                                        </p:tgtEl>
                                      </p:cBhvr>
                                    </p:animEffect>
                                  </p:childTnLst>
                                </p:cTn>
                              </p:par>
                            </p:childTnLst>
                          </p:cTn>
                        </p:par>
                        <p:par>
                          <p:cTn id="12" fill="hold" nodeType="afterGroup">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97987">
                                            <p:txEl>
                                              <p:pRg st="2" end="2"/>
                                            </p:txEl>
                                          </p:spTgt>
                                        </p:tgtEl>
                                        <p:attrNameLst>
                                          <p:attrName>style.visibility</p:attrName>
                                        </p:attrNameLst>
                                      </p:cBhvr>
                                      <p:to>
                                        <p:strVal val="visible"/>
                                      </p:to>
                                    </p:set>
                                    <p:animEffect transition="in" filter="fade">
                                      <p:cBhvr>
                                        <p:cTn id="15" dur="1000"/>
                                        <p:tgtEl>
                                          <p:spTgt spid="2979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Is </a:t>
            </a:r>
            <a:r>
              <a:rPr lang="ja-JP" altLang="en-US" b="1" i="1" dirty="0">
                <a:effectLst>
                  <a:outerShdw blurRad="50800" dist="38100" dir="2700000" algn="tl" rotWithShape="0">
                    <a:prstClr val="black">
                      <a:alpha val="40000"/>
                    </a:prstClr>
                  </a:outerShdw>
                </a:effectLst>
                <a:latin typeface="Arial" charset="0"/>
              </a:rPr>
              <a:t>“</a:t>
            </a:r>
            <a:r>
              <a:rPr lang="en-US" altLang="ja-JP" b="1" i="1" dirty="0">
                <a:effectLst>
                  <a:outerShdw blurRad="50800" dist="38100" dir="2700000" algn="tl" rotWithShape="0">
                    <a:prstClr val="black">
                      <a:alpha val="40000"/>
                    </a:prstClr>
                  </a:outerShdw>
                </a:effectLst>
                <a:latin typeface="Arial" charset="0"/>
              </a:rPr>
              <a:t>Church</a:t>
            </a:r>
            <a:r>
              <a:rPr lang="ja-JP" altLang="en-US" b="1" i="1" dirty="0">
                <a:effectLst>
                  <a:outerShdw blurRad="50800" dist="38100" dir="2700000" algn="tl" rotWithShape="0">
                    <a:prstClr val="black">
                      <a:alpha val="40000"/>
                    </a:prstClr>
                  </a:outerShdw>
                </a:effectLst>
                <a:latin typeface="Arial" charset="0"/>
              </a:rPr>
              <a:t>”</a:t>
            </a:r>
            <a:r>
              <a:rPr lang="en-US" altLang="ja-JP" b="1" i="1" dirty="0">
                <a:effectLst>
                  <a:outerShdw blurRad="50800" dist="38100" dir="2700000" algn="tl" rotWithShape="0">
                    <a:prstClr val="black">
                      <a:alpha val="40000"/>
                    </a:prstClr>
                  </a:outerShdw>
                </a:effectLst>
                <a:latin typeface="Arial" charset="0"/>
              </a:rPr>
              <a:t> </a:t>
            </a:r>
            <a:r>
              <a:rPr lang="en-US" altLang="ja-JP" b="1" dirty="0">
                <a:effectLst>
                  <a:outerShdw blurRad="50800" dist="38100" dir="2700000" algn="tl" rotWithShape="0">
                    <a:prstClr val="black">
                      <a:alpha val="40000"/>
                    </a:prstClr>
                  </a:outerShdw>
                </a:effectLst>
                <a:latin typeface="Arial" charset="0"/>
              </a:rPr>
              <a:t>Discipline?</a:t>
            </a:r>
            <a:endParaRPr lang="en-US" b="1" dirty="0">
              <a:effectLst>
                <a:outerShdw blurRad="50800" dist="38100" dir="2700000" algn="tl" rotWithShape="0">
                  <a:prstClr val="black">
                    <a:alpha val="40000"/>
                  </a:prstClr>
                </a:outerShdw>
              </a:effectLst>
              <a:latin typeface="Arial" charset="0"/>
            </a:endParaRPr>
          </a:p>
        </p:txBody>
      </p:sp>
      <p:sp>
        <p:nvSpPr>
          <p:cNvPr id="297987" name="Rectangle 3"/>
          <p:cNvSpPr>
            <a:spLocks noGrp="1" noChangeArrowheads="1"/>
          </p:cNvSpPr>
          <p:nvPr>
            <p:ph type="body" idx="1"/>
          </p:nvPr>
        </p:nvSpPr>
        <p:spPr/>
        <p:txBody>
          <a:bodyPr/>
          <a:lstStyle/>
          <a:p>
            <a:pPr marL="0" indent="0">
              <a:lnSpc>
                <a:spcPct val="80000"/>
              </a:lnSpc>
              <a:buFontTx/>
              <a:buNone/>
              <a:defRPr/>
            </a:pPr>
            <a:r>
              <a:rPr lang="en-US" sz="3600" b="1" dirty="0" smtClean="0">
                <a:effectLst>
                  <a:outerShdw blurRad="50800" dist="38100" dir="2700000" algn="tl" rotWithShape="0">
                    <a:prstClr val="black">
                      <a:alpha val="40000"/>
                    </a:prstClr>
                  </a:outerShdw>
                </a:effectLst>
                <a:latin typeface="Arial" charset="0"/>
              </a:rPr>
              <a:t>Titus 1:9-13</a:t>
            </a:r>
          </a:p>
          <a:p>
            <a:pPr marL="457200" lvl="1" indent="0">
              <a:lnSpc>
                <a:spcPct val="80000"/>
              </a:lnSpc>
              <a:buFontTx/>
              <a:buNone/>
              <a:defRPr/>
            </a:pPr>
            <a:r>
              <a:rPr lang="en-US" b="1" i="1" baseline="30000" dirty="0" smtClean="0">
                <a:effectLst>
                  <a:outerShdw blurRad="50800" dist="38100" dir="2700000" algn="tl" rotWithShape="0">
                    <a:prstClr val="black">
                      <a:alpha val="40000"/>
                    </a:prstClr>
                  </a:outerShdw>
                </a:effectLst>
                <a:latin typeface="Arial" charset="0"/>
              </a:rPr>
              <a:t>9</a:t>
            </a:r>
            <a:r>
              <a:rPr lang="en-US" i="1" dirty="0" smtClean="0">
                <a:latin typeface="Arial" charset="0"/>
              </a:rPr>
              <a:t> holding fast the faithful word as he has been taught, that he may be able, </a:t>
            </a:r>
            <a:r>
              <a:rPr lang="en-US" b="1" i="1" dirty="0" smtClean="0">
                <a:effectLst>
                  <a:outerShdw blurRad="50800" dist="38100" dir="2700000" algn="tl" rotWithShape="0">
                    <a:prstClr val="black">
                      <a:alpha val="40000"/>
                    </a:prstClr>
                  </a:outerShdw>
                </a:effectLst>
                <a:latin typeface="Arial" charset="0"/>
              </a:rPr>
              <a:t>by sound doctrine, both to exhort and convict those who contradict.</a:t>
            </a:r>
          </a:p>
          <a:p>
            <a:pPr marL="457200" lvl="1" indent="0">
              <a:lnSpc>
                <a:spcPct val="80000"/>
              </a:lnSpc>
              <a:buFontTx/>
              <a:buNone/>
              <a:defRPr/>
            </a:pPr>
            <a:r>
              <a:rPr lang="en-US" b="1" i="1" baseline="30000" dirty="0" smtClean="0">
                <a:effectLst>
                  <a:outerShdw blurRad="50800" dist="38100" dir="2700000" algn="tl" rotWithShape="0">
                    <a:prstClr val="black">
                      <a:alpha val="40000"/>
                    </a:prstClr>
                  </a:outerShdw>
                </a:effectLst>
                <a:latin typeface="Arial" charset="0"/>
              </a:rPr>
              <a:t>10</a:t>
            </a:r>
            <a:r>
              <a:rPr lang="en-US" i="1" dirty="0" smtClean="0">
                <a:latin typeface="Arial" charset="0"/>
              </a:rPr>
              <a:t> For there are many insubordinate, both idle talkers and deceivers, especially those of the circumcision,</a:t>
            </a:r>
          </a:p>
          <a:p>
            <a:pPr marL="457200" lvl="1" indent="0">
              <a:lnSpc>
                <a:spcPct val="80000"/>
              </a:lnSpc>
              <a:buFontTx/>
              <a:buNone/>
              <a:defRPr/>
            </a:pPr>
            <a:r>
              <a:rPr lang="en-US" b="1" i="1" baseline="30000" dirty="0" smtClean="0">
                <a:effectLst>
                  <a:outerShdw blurRad="50800" dist="38100" dir="2700000" algn="tl" rotWithShape="0">
                    <a:prstClr val="black">
                      <a:alpha val="40000"/>
                    </a:prstClr>
                  </a:outerShdw>
                </a:effectLst>
                <a:latin typeface="Arial" charset="0"/>
              </a:rPr>
              <a:t>11</a:t>
            </a:r>
            <a:r>
              <a:rPr lang="en-US" i="1" dirty="0" smtClean="0">
                <a:latin typeface="Arial" charset="0"/>
              </a:rPr>
              <a:t> </a:t>
            </a:r>
            <a:r>
              <a:rPr lang="en-US" b="1" i="1" dirty="0" smtClean="0">
                <a:effectLst>
                  <a:outerShdw blurRad="50800" dist="38100" dir="2700000" algn="tl" rotWithShape="0">
                    <a:prstClr val="black">
                      <a:alpha val="40000"/>
                    </a:prstClr>
                  </a:outerShdw>
                </a:effectLst>
                <a:latin typeface="Arial" charset="0"/>
              </a:rPr>
              <a:t>whose mouths must be stopped</a:t>
            </a:r>
            <a:r>
              <a:rPr lang="en-US" i="1" dirty="0" smtClean="0">
                <a:latin typeface="Arial" charset="0"/>
              </a:rPr>
              <a:t>, who subvert whole households, teaching things which they ought not, for the sake of dishonest gain.</a:t>
            </a:r>
            <a:endParaRPr lang="en-US" i="1" dirty="0">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7987">
                                            <p:txEl>
                                              <p:pRg st="0" end="0"/>
                                            </p:txEl>
                                          </p:spTgt>
                                        </p:tgtEl>
                                        <p:attrNameLst>
                                          <p:attrName>style.visibility</p:attrName>
                                        </p:attrNameLst>
                                      </p:cBhvr>
                                      <p:to>
                                        <p:strVal val="visible"/>
                                      </p:to>
                                    </p:set>
                                    <p:animEffect transition="in" filter="fade">
                                      <p:cBhvr>
                                        <p:cTn id="7" dur="1000"/>
                                        <p:tgtEl>
                                          <p:spTgt spid="297987">
                                            <p:txEl>
                                              <p:pRg st="0" end="0"/>
                                            </p:txEl>
                                          </p:spTgt>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97987">
                                            <p:txEl>
                                              <p:pRg st="1" end="1"/>
                                            </p:txEl>
                                          </p:spTgt>
                                        </p:tgtEl>
                                        <p:attrNameLst>
                                          <p:attrName>style.visibility</p:attrName>
                                        </p:attrNameLst>
                                      </p:cBhvr>
                                      <p:to>
                                        <p:strVal val="visible"/>
                                      </p:to>
                                    </p:set>
                                    <p:animEffect transition="in" filter="fade">
                                      <p:cBhvr>
                                        <p:cTn id="11" dur="1000"/>
                                        <p:tgtEl>
                                          <p:spTgt spid="297987">
                                            <p:txEl>
                                              <p:pRg st="1" end="1"/>
                                            </p:txEl>
                                          </p:spTgt>
                                        </p:tgtEl>
                                      </p:cBhvr>
                                    </p:animEffect>
                                  </p:childTnLst>
                                </p:cTn>
                              </p:par>
                            </p:childTnLst>
                          </p:cTn>
                        </p:par>
                        <p:par>
                          <p:cTn id="12" fill="hold" nodeType="afterGroup">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97987">
                                            <p:txEl>
                                              <p:pRg st="2" end="2"/>
                                            </p:txEl>
                                          </p:spTgt>
                                        </p:tgtEl>
                                        <p:attrNameLst>
                                          <p:attrName>style.visibility</p:attrName>
                                        </p:attrNameLst>
                                      </p:cBhvr>
                                      <p:to>
                                        <p:strVal val="visible"/>
                                      </p:to>
                                    </p:set>
                                    <p:animEffect transition="in" filter="fade">
                                      <p:cBhvr>
                                        <p:cTn id="15" dur="1000"/>
                                        <p:tgtEl>
                                          <p:spTgt spid="297987">
                                            <p:txEl>
                                              <p:pRg st="2" end="2"/>
                                            </p:txEl>
                                          </p:spTgt>
                                        </p:tgtEl>
                                      </p:cBhvr>
                                    </p:animEffect>
                                  </p:childTnLst>
                                </p:cTn>
                              </p:par>
                            </p:childTnLst>
                          </p:cTn>
                        </p:par>
                        <p:par>
                          <p:cTn id="16" fill="hold" nodeType="afterGroup">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297987">
                                            <p:txEl>
                                              <p:pRg st="3" end="3"/>
                                            </p:txEl>
                                          </p:spTgt>
                                        </p:tgtEl>
                                        <p:attrNameLst>
                                          <p:attrName>style.visibility</p:attrName>
                                        </p:attrNameLst>
                                      </p:cBhvr>
                                      <p:to>
                                        <p:strVal val="visible"/>
                                      </p:to>
                                    </p:set>
                                    <p:animEffect transition="in" filter="fade">
                                      <p:cBhvr>
                                        <p:cTn id="19" dur="1000"/>
                                        <p:tgtEl>
                                          <p:spTgt spid="297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r>
              <a:rPr lang="en-US">
                <a:latin typeface="Arial" charset="0"/>
              </a:rPr>
              <a:t>Voices From The Past</a:t>
            </a:r>
          </a:p>
        </p:txBody>
      </p:sp>
      <p:sp>
        <p:nvSpPr>
          <p:cNvPr id="9219" name="Rectangle 3"/>
          <p:cNvSpPr>
            <a:spLocks noGrp="1" noChangeArrowheads="1"/>
          </p:cNvSpPr>
          <p:nvPr>
            <p:ph type="body" idx="1"/>
          </p:nvPr>
        </p:nvSpPr>
        <p:spPr/>
        <p:txBody>
          <a:bodyPr/>
          <a:lstStyle/>
          <a:p>
            <a:pPr algn="ctr">
              <a:lnSpc>
                <a:spcPct val="80000"/>
              </a:lnSpc>
              <a:buFontTx/>
              <a:buNone/>
            </a:pPr>
            <a:r>
              <a:rPr lang="en-US" sz="2400" b="1">
                <a:latin typeface="Arial" charset="0"/>
              </a:rPr>
              <a:t>J.D. Tant</a:t>
            </a:r>
            <a:endParaRPr lang="en-US" sz="2400">
              <a:latin typeface="Arial" charset="0"/>
            </a:endParaRPr>
          </a:p>
          <a:p>
            <a:pPr algn="ctr">
              <a:lnSpc>
                <a:spcPct val="80000"/>
              </a:lnSpc>
              <a:buFontTx/>
              <a:buNone/>
            </a:pPr>
            <a:r>
              <a:rPr lang="en-US" sz="2400" i="1">
                <a:latin typeface="Arial" charset="0"/>
              </a:rPr>
              <a:t>Ancient Landmarks, Vol.XI, No.4, April, 1976</a:t>
            </a:r>
          </a:p>
          <a:p>
            <a:pPr>
              <a:lnSpc>
                <a:spcPct val="110000"/>
              </a:lnSpc>
              <a:spcBef>
                <a:spcPct val="50000"/>
              </a:spcBef>
              <a:buClr>
                <a:schemeClr val="bg1"/>
              </a:buClr>
            </a:pPr>
            <a:r>
              <a:rPr lang="en-US" sz="2800">
                <a:latin typeface="Arial" charset="0"/>
              </a:rPr>
              <a:t>The forces of love and discipline are not mutually antagonistic, but are rather complementary. When you think of the environment of the physical family, you understand that where either of these elements is missing you have a flawed structure. So it is with the Lord</a:t>
            </a:r>
            <a:r>
              <a:rPr lang="ja-JP" altLang="en-US" sz="2800">
                <a:latin typeface="Arial" charset="0"/>
              </a:rPr>
              <a:t>’</a:t>
            </a:r>
            <a:r>
              <a:rPr lang="en-US" altLang="ja-JP" sz="2800">
                <a:latin typeface="Arial" charset="0"/>
              </a:rPr>
              <a:t>s family -- the church.</a:t>
            </a:r>
            <a:r>
              <a:rPr lang="ja-JP" altLang="en-US" sz="2800">
                <a:latin typeface="Arial" charset="0"/>
              </a:rPr>
              <a:t>”</a:t>
            </a:r>
            <a:endParaRPr lang="en-US" sz="2800">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9219">
                                            <p:txEl>
                                              <p:pRg st="2" end="2"/>
                                            </p:txEl>
                                          </p:spTgt>
                                        </p:tgtEl>
                                        <p:attrNameLst>
                                          <p:attrName>style.visibility</p:attrName>
                                        </p:attrNameLst>
                                      </p:cBhvr>
                                      <p:to>
                                        <p:strVal val="visible"/>
                                      </p:to>
                                    </p:set>
                                    <p:animEffect transition="in" filter="fade">
                                      <p:cBhvr>
                                        <p:cTn id="7" dur="5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Is </a:t>
            </a:r>
            <a:r>
              <a:rPr lang="ja-JP" altLang="en-US" b="1" i="1" dirty="0">
                <a:effectLst>
                  <a:outerShdw blurRad="50800" dist="38100" dir="2700000" algn="tl" rotWithShape="0">
                    <a:prstClr val="black">
                      <a:alpha val="40000"/>
                    </a:prstClr>
                  </a:outerShdw>
                </a:effectLst>
                <a:latin typeface="Arial" charset="0"/>
              </a:rPr>
              <a:t>“</a:t>
            </a:r>
            <a:r>
              <a:rPr lang="en-US" altLang="ja-JP" b="1" i="1" dirty="0">
                <a:effectLst>
                  <a:outerShdw blurRad="50800" dist="38100" dir="2700000" algn="tl" rotWithShape="0">
                    <a:prstClr val="black">
                      <a:alpha val="40000"/>
                    </a:prstClr>
                  </a:outerShdw>
                </a:effectLst>
                <a:latin typeface="Arial" charset="0"/>
              </a:rPr>
              <a:t>Church</a:t>
            </a:r>
            <a:r>
              <a:rPr lang="ja-JP" altLang="en-US" b="1" i="1" dirty="0">
                <a:effectLst>
                  <a:outerShdw blurRad="50800" dist="38100" dir="2700000" algn="tl" rotWithShape="0">
                    <a:prstClr val="black">
                      <a:alpha val="40000"/>
                    </a:prstClr>
                  </a:outerShdw>
                </a:effectLst>
                <a:latin typeface="Arial" charset="0"/>
              </a:rPr>
              <a:t>”</a:t>
            </a:r>
            <a:r>
              <a:rPr lang="en-US" altLang="ja-JP" b="1" i="1" dirty="0">
                <a:effectLst>
                  <a:outerShdw blurRad="50800" dist="38100" dir="2700000" algn="tl" rotWithShape="0">
                    <a:prstClr val="black">
                      <a:alpha val="40000"/>
                    </a:prstClr>
                  </a:outerShdw>
                </a:effectLst>
                <a:latin typeface="Arial" charset="0"/>
              </a:rPr>
              <a:t> </a:t>
            </a:r>
            <a:r>
              <a:rPr lang="en-US" altLang="ja-JP" b="1" dirty="0">
                <a:effectLst>
                  <a:outerShdw blurRad="50800" dist="38100" dir="2700000" algn="tl" rotWithShape="0">
                    <a:prstClr val="black">
                      <a:alpha val="40000"/>
                    </a:prstClr>
                  </a:outerShdw>
                </a:effectLst>
                <a:latin typeface="Arial" charset="0"/>
              </a:rPr>
              <a:t>Discipline?</a:t>
            </a:r>
            <a:endParaRPr lang="en-US" b="1" dirty="0">
              <a:effectLst>
                <a:outerShdw blurRad="50800" dist="38100" dir="2700000" algn="tl" rotWithShape="0">
                  <a:prstClr val="black">
                    <a:alpha val="40000"/>
                  </a:prstClr>
                </a:outerShdw>
              </a:effectLst>
              <a:latin typeface="Arial" charset="0"/>
            </a:endParaRPr>
          </a:p>
        </p:txBody>
      </p:sp>
      <p:sp>
        <p:nvSpPr>
          <p:cNvPr id="297987" name="Rectangle 3"/>
          <p:cNvSpPr>
            <a:spLocks noGrp="1" noChangeArrowheads="1"/>
          </p:cNvSpPr>
          <p:nvPr>
            <p:ph type="body" idx="1"/>
          </p:nvPr>
        </p:nvSpPr>
        <p:spPr/>
        <p:txBody>
          <a:bodyPr/>
          <a:lstStyle/>
          <a:p>
            <a:pPr marL="0" indent="0">
              <a:lnSpc>
                <a:spcPct val="80000"/>
              </a:lnSpc>
              <a:buFontTx/>
              <a:buNone/>
              <a:defRPr/>
            </a:pPr>
            <a:r>
              <a:rPr lang="en-US" sz="3600" b="1" dirty="0" smtClean="0">
                <a:effectLst>
                  <a:outerShdw blurRad="50800" dist="38100" dir="2700000" algn="tl" rotWithShape="0">
                    <a:prstClr val="black">
                      <a:alpha val="40000"/>
                    </a:prstClr>
                  </a:outerShdw>
                </a:effectLst>
                <a:latin typeface="Arial" charset="0"/>
              </a:rPr>
              <a:t>Titus 1:9-13</a:t>
            </a:r>
          </a:p>
          <a:p>
            <a:pPr marL="457200" lvl="1" indent="0">
              <a:lnSpc>
                <a:spcPct val="80000"/>
              </a:lnSpc>
              <a:buFontTx/>
              <a:buNone/>
              <a:defRPr/>
            </a:pPr>
            <a:r>
              <a:rPr lang="en-US" b="1" i="1" baseline="30000" dirty="0" smtClean="0">
                <a:effectLst>
                  <a:outerShdw blurRad="50800" dist="38100" dir="2700000" algn="tl" rotWithShape="0">
                    <a:prstClr val="black">
                      <a:alpha val="40000"/>
                    </a:prstClr>
                  </a:outerShdw>
                </a:effectLst>
                <a:latin typeface="Arial" charset="0"/>
              </a:rPr>
              <a:t>12</a:t>
            </a:r>
            <a:r>
              <a:rPr lang="en-US" i="1" dirty="0" smtClean="0">
                <a:latin typeface="Arial" charset="0"/>
              </a:rPr>
              <a:t> </a:t>
            </a:r>
            <a:r>
              <a:rPr lang="en-US" i="1" dirty="0">
                <a:latin typeface="Arial" charset="0"/>
              </a:rPr>
              <a:t>One of them, a prophet of their own, said, Cretans are always liars, evil beasts, lazy gluttons</a:t>
            </a:r>
            <a:r>
              <a:rPr lang="en-US" i="1" dirty="0" smtClean="0">
                <a:latin typeface="Arial" charset="0"/>
              </a:rPr>
              <a:t>.</a:t>
            </a:r>
          </a:p>
          <a:p>
            <a:pPr marL="457200" lvl="1" indent="0">
              <a:lnSpc>
                <a:spcPct val="80000"/>
              </a:lnSpc>
              <a:buFontTx/>
              <a:buNone/>
              <a:defRPr/>
            </a:pPr>
            <a:r>
              <a:rPr lang="en-US" b="1" i="1" baseline="30000" dirty="0" smtClean="0">
                <a:effectLst>
                  <a:outerShdw blurRad="50800" dist="38100" dir="2700000" algn="tl" rotWithShape="0">
                    <a:prstClr val="black">
                      <a:alpha val="40000"/>
                    </a:prstClr>
                  </a:outerShdw>
                </a:effectLst>
                <a:latin typeface="Arial" charset="0"/>
              </a:rPr>
              <a:t>13</a:t>
            </a:r>
            <a:r>
              <a:rPr lang="en-US" i="1" dirty="0" smtClean="0">
                <a:latin typeface="Arial" charset="0"/>
              </a:rPr>
              <a:t> </a:t>
            </a:r>
            <a:r>
              <a:rPr lang="en-US" i="1" dirty="0">
                <a:latin typeface="Arial" charset="0"/>
              </a:rPr>
              <a:t>This testimony is true. Therefore </a:t>
            </a:r>
            <a:r>
              <a:rPr lang="en-US" b="1" i="1" dirty="0">
                <a:effectLst>
                  <a:outerShdw blurRad="50800" dist="38100" dir="2700000" algn="tl" rotWithShape="0">
                    <a:prstClr val="black">
                      <a:alpha val="40000"/>
                    </a:prstClr>
                  </a:outerShdw>
                </a:effectLst>
                <a:latin typeface="Arial" charset="0"/>
              </a:rPr>
              <a:t>rebuke them sharply, that they may be sound in the faith</a:t>
            </a:r>
            <a:r>
              <a:rPr lang="en-US" i="1" dirty="0">
                <a:latin typeface="Arial" charset="0"/>
              </a:rPr>
              <a:t>,</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7987">
                                            <p:txEl>
                                              <p:pRg st="1" end="1"/>
                                            </p:txEl>
                                          </p:spTgt>
                                        </p:tgtEl>
                                        <p:attrNameLst>
                                          <p:attrName>style.visibility</p:attrName>
                                        </p:attrNameLst>
                                      </p:cBhvr>
                                      <p:to>
                                        <p:strVal val="visible"/>
                                      </p:to>
                                    </p:set>
                                    <p:animEffect transition="in" filter="fade">
                                      <p:cBhvr>
                                        <p:cTn id="7" dur="1000"/>
                                        <p:tgtEl>
                                          <p:spTgt spid="297987">
                                            <p:txEl>
                                              <p:pRg st="1" end="1"/>
                                            </p:txEl>
                                          </p:spTgt>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97987">
                                            <p:txEl>
                                              <p:pRg st="2" end="2"/>
                                            </p:txEl>
                                          </p:spTgt>
                                        </p:tgtEl>
                                        <p:attrNameLst>
                                          <p:attrName>style.visibility</p:attrName>
                                        </p:attrNameLst>
                                      </p:cBhvr>
                                      <p:to>
                                        <p:strVal val="visible"/>
                                      </p:to>
                                    </p:set>
                                    <p:animEffect transition="in" filter="fade">
                                      <p:cBhvr>
                                        <p:cTn id="11" dur="1000"/>
                                        <p:tgtEl>
                                          <p:spTgt spid="2979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Is </a:t>
            </a:r>
            <a:r>
              <a:rPr lang="ja-JP" altLang="en-US" b="1" i="1" dirty="0">
                <a:effectLst>
                  <a:outerShdw blurRad="50800" dist="38100" dir="2700000" algn="tl" rotWithShape="0">
                    <a:prstClr val="black">
                      <a:alpha val="40000"/>
                    </a:prstClr>
                  </a:outerShdw>
                </a:effectLst>
                <a:latin typeface="Arial" charset="0"/>
              </a:rPr>
              <a:t>“</a:t>
            </a:r>
            <a:r>
              <a:rPr lang="en-US" altLang="ja-JP" b="1" i="1" dirty="0">
                <a:effectLst>
                  <a:outerShdw blurRad="50800" dist="38100" dir="2700000" algn="tl" rotWithShape="0">
                    <a:prstClr val="black">
                      <a:alpha val="40000"/>
                    </a:prstClr>
                  </a:outerShdw>
                </a:effectLst>
                <a:latin typeface="Arial" charset="0"/>
              </a:rPr>
              <a:t>Church</a:t>
            </a:r>
            <a:r>
              <a:rPr lang="ja-JP" altLang="en-US" b="1" i="1" dirty="0">
                <a:effectLst>
                  <a:outerShdw blurRad="50800" dist="38100" dir="2700000" algn="tl" rotWithShape="0">
                    <a:prstClr val="black">
                      <a:alpha val="40000"/>
                    </a:prstClr>
                  </a:outerShdw>
                </a:effectLst>
                <a:latin typeface="Arial" charset="0"/>
              </a:rPr>
              <a:t>”</a:t>
            </a:r>
            <a:r>
              <a:rPr lang="en-US" altLang="ja-JP" b="1" i="1" dirty="0">
                <a:effectLst>
                  <a:outerShdw blurRad="50800" dist="38100" dir="2700000" algn="tl" rotWithShape="0">
                    <a:prstClr val="black">
                      <a:alpha val="40000"/>
                    </a:prstClr>
                  </a:outerShdw>
                </a:effectLst>
                <a:latin typeface="Arial" charset="0"/>
              </a:rPr>
              <a:t> </a:t>
            </a:r>
            <a:r>
              <a:rPr lang="en-US" altLang="ja-JP" b="1" dirty="0">
                <a:effectLst>
                  <a:outerShdw blurRad="50800" dist="38100" dir="2700000" algn="tl" rotWithShape="0">
                    <a:prstClr val="black">
                      <a:alpha val="40000"/>
                    </a:prstClr>
                  </a:outerShdw>
                </a:effectLst>
                <a:latin typeface="Arial" charset="0"/>
              </a:rPr>
              <a:t>Discipline?</a:t>
            </a:r>
            <a:endParaRPr lang="en-US" b="1" dirty="0">
              <a:effectLst>
                <a:outerShdw blurRad="50800" dist="38100" dir="2700000" algn="tl" rotWithShape="0">
                  <a:prstClr val="black">
                    <a:alpha val="40000"/>
                  </a:prstClr>
                </a:outerShdw>
              </a:effectLst>
              <a:latin typeface="Arial" charset="0"/>
            </a:endParaRPr>
          </a:p>
        </p:txBody>
      </p:sp>
      <p:sp>
        <p:nvSpPr>
          <p:cNvPr id="297987" name="Rectangle 3"/>
          <p:cNvSpPr>
            <a:spLocks noGrp="1" noChangeArrowheads="1"/>
          </p:cNvSpPr>
          <p:nvPr>
            <p:ph type="body" idx="1"/>
          </p:nvPr>
        </p:nvSpPr>
        <p:spPr/>
        <p:txBody>
          <a:bodyPr/>
          <a:lstStyle/>
          <a:p>
            <a:pPr marL="0" indent="0">
              <a:lnSpc>
                <a:spcPct val="80000"/>
              </a:lnSpc>
              <a:buFontTx/>
              <a:buNone/>
              <a:defRPr/>
            </a:pPr>
            <a:r>
              <a:rPr lang="en-US" sz="3600" b="1" dirty="0" smtClean="0">
                <a:effectLst>
                  <a:outerShdw blurRad="50800" dist="38100" dir="2700000" algn="tl" rotWithShape="0">
                    <a:prstClr val="black">
                      <a:alpha val="40000"/>
                    </a:prstClr>
                  </a:outerShdw>
                </a:effectLst>
                <a:latin typeface="Arial" charset="0"/>
              </a:rPr>
              <a:t>Titus 2:11-15</a:t>
            </a:r>
            <a:endParaRPr lang="en-US" i="1" dirty="0">
              <a:latin typeface="Arial" charset="0"/>
            </a:endParaRPr>
          </a:p>
          <a:p>
            <a:pPr marL="457200" lvl="1" indent="0">
              <a:lnSpc>
                <a:spcPct val="80000"/>
              </a:lnSpc>
              <a:buFontTx/>
              <a:buNone/>
              <a:defRPr/>
            </a:pPr>
            <a:r>
              <a:rPr lang="en-US" b="1" i="1" baseline="30000" dirty="0">
                <a:effectLst>
                  <a:outerShdw blurRad="50800" dist="38100" dir="2700000" algn="tl" rotWithShape="0">
                    <a:prstClr val="black">
                      <a:alpha val="40000"/>
                    </a:prstClr>
                  </a:outerShdw>
                </a:effectLst>
                <a:latin typeface="Arial" charset="0"/>
              </a:rPr>
              <a:t>11</a:t>
            </a:r>
            <a:r>
              <a:rPr lang="en-US" i="1" dirty="0">
                <a:latin typeface="Arial" charset="0"/>
              </a:rPr>
              <a:t> For the grace of God that brings salvation has appeared to all men</a:t>
            </a:r>
            <a:r>
              <a:rPr lang="en-US" i="1" dirty="0" smtClean="0">
                <a:latin typeface="Arial" charset="0"/>
              </a:rPr>
              <a:t>,</a:t>
            </a:r>
          </a:p>
          <a:p>
            <a:pPr marL="457200" lvl="1" indent="0">
              <a:lnSpc>
                <a:spcPct val="80000"/>
              </a:lnSpc>
              <a:buFontTx/>
              <a:buNone/>
              <a:defRPr/>
            </a:pPr>
            <a:r>
              <a:rPr lang="en-US" b="1" i="1" baseline="30000" dirty="0" smtClean="0">
                <a:effectLst>
                  <a:outerShdw blurRad="50800" dist="38100" dir="2700000" algn="tl" rotWithShape="0">
                    <a:prstClr val="black">
                      <a:alpha val="40000"/>
                    </a:prstClr>
                  </a:outerShdw>
                </a:effectLst>
                <a:latin typeface="Arial" charset="0"/>
              </a:rPr>
              <a:t>12</a:t>
            </a:r>
            <a:r>
              <a:rPr lang="en-US" b="1" i="1" dirty="0" smtClean="0">
                <a:effectLst>
                  <a:outerShdw blurRad="50800" dist="38100" dir="2700000" algn="tl" rotWithShape="0">
                    <a:prstClr val="black">
                      <a:alpha val="40000"/>
                    </a:prstClr>
                  </a:outerShdw>
                </a:effectLst>
                <a:latin typeface="Arial" charset="0"/>
              </a:rPr>
              <a:t> </a:t>
            </a:r>
            <a:r>
              <a:rPr lang="en-US" b="1" i="1" dirty="0">
                <a:effectLst>
                  <a:outerShdw blurRad="50800" dist="38100" dir="2700000" algn="tl" rotWithShape="0">
                    <a:prstClr val="black">
                      <a:alpha val="40000"/>
                    </a:prstClr>
                  </a:outerShdw>
                </a:effectLst>
                <a:latin typeface="Arial" charset="0"/>
              </a:rPr>
              <a:t>teaching us that, denying ungodliness and worldly lusts, we should live soberly, righteously, and godly in the present age</a:t>
            </a:r>
            <a:r>
              <a:rPr lang="en-US" b="1" i="1" dirty="0" smtClean="0">
                <a:effectLst>
                  <a:outerShdw blurRad="50800" dist="38100" dir="2700000" algn="tl" rotWithShape="0">
                    <a:prstClr val="black">
                      <a:alpha val="40000"/>
                    </a:prstClr>
                  </a:outerShdw>
                </a:effectLst>
                <a:latin typeface="Arial" charset="0"/>
              </a:rPr>
              <a:t>,</a:t>
            </a:r>
          </a:p>
          <a:p>
            <a:pPr marL="457200" lvl="1" indent="0">
              <a:lnSpc>
                <a:spcPct val="80000"/>
              </a:lnSpc>
              <a:buFontTx/>
              <a:buNone/>
              <a:defRPr/>
            </a:pPr>
            <a:r>
              <a:rPr lang="en-US" b="1" i="1" baseline="30000" dirty="0" smtClean="0">
                <a:effectLst>
                  <a:outerShdw blurRad="50800" dist="38100" dir="2700000" algn="tl" rotWithShape="0">
                    <a:prstClr val="black">
                      <a:alpha val="40000"/>
                    </a:prstClr>
                  </a:outerShdw>
                </a:effectLst>
                <a:latin typeface="Arial" charset="0"/>
              </a:rPr>
              <a:t>13</a:t>
            </a:r>
            <a:r>
              <a:rPr lang="en-US" i="1" dirty="0" smtClean="0">
                <a:latin typeface="Arial" charset="0"/>
              </a:rPr>
              <a:t> looking for the blessed hope and glorious appearing of our great God and Savior Jesus Christ,</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7987">
                                            <p:txEl>
                                              <p:pRg st="0" end="0"/>
                                            </p:txEl>
                                          </p:spTgt>
                                        </p:tgtEl>
                                        <p:attrNameLst>
                                          <p:attrName>style.visibility</p:attrName>
                                        </p:attrNameLst>
                                      </p:cBhvr>
                                      <p:to>
                                        <p:strVal val="visible"/>
                                      </p:to>
                                    </p:set>
                                    <p:animEffect transition="in" filter="fade">
                                      <p:cBhvr>
                                        <p:cTn id="7" dur="1000"/>
                                        <p:tgtEl>
                                          <p:spTgt spid="297987">
                                            <p:txEl>
                                              <p:pRg st="0" end="0"/>
                                            </p:txEl>
                                          </p:spTgt>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97987">
                                            <p:txEl>
                                              <p:pRg st="1" end="1"/>
                                            </p:txEl>
                                          </p:spTgt>
                                        </p:tgtEl>
                                        <p:attrNameLst>
                                          <p:attrName>style.visibility</p:attrName>
                                        </p:attrNameLst>
                                      </p:cBhvr>
                                      <p:to>
                                        <p:strVal val="visible"/>
                                      </p:to>
                                    </p:set>
                                    <p:animEffect transition="in" filter="fade">
                                      <p:cBhvr>
                                        <p:cTn id="11" dur="1000"/>
                                        <p:tgtEl>
                                          <p:spTgt spid="297987">
                                            <p:txEl>
                                              <p:pRg st="1" end="1"/>
                                            </p:txEl>
                                          </p:spTgt>
                                        </p:tgtEl>
                                      </p:cBhvr>
                                    </p:animEffect>
                                  </p:childTnLst>
                                </p:cTn>
                              </p:par>
                            </p:childTnLst>
                          </p:cTn>
                        </p:par>
                        <p:par>
                          <p:cTn id="12" fill="hold" nodeType="afterGroup">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97987">
                                            <p:txEl>
                                              <p:pRg st="2" end="2"/>
                                            </p:txEl>
                                          </p:spTgt>
                                        </p:tgtEl>
                                        <p:attrNameLst>
                                          <p:attrName>style.visibility</p:attrName>
                                        </p:attrNameLst>
                                      </p:cBhvr>
                                      <p:to>
                                        <p:strVal val="visible"/>
                                      </p:to>
                                    </p:set>
                                    <p:animEffect transition="in" filter="fade">
                                      <p:cBhvr>
                                        <p:cTn id="15" dur="1000"/>
                                        <p:tgtEl>
                                          <p:spTgt spid="297987">
                                            <p:txEl>
                                              <p:pRg st="2" end="2"/>
                                            </p:txEl>
                                          </p:spTgt>
                                        </p:tgtEl>
                                      </p:cBhvr>
                                    </p:animEffect>
                                  </p:childTnLst>
                                </p:cTn>
                              </p:par>
                            </p:childTnLst>
                          </p:cTn>
                        </p:par>
                        <p:par>
                          <p:cTn id="16" fill="hold" nodeType="afterGroup">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297987">
                                            <p:txEl>
                                              <p:pRg st="3" end="3"/>
                                            </p:txEl>
                                          </p:spTgt>
                                        </p:tgtEl>
                                        <p:attrNameLst>
                                          <p:attrName>style.visibility</p:attrName>
                                        </p:attrNameLst>
                                      </p:cBhvr>
                                      <p:to>
                                        <p:strVal val="visible"/>
                                      </p:to>
                                    </p:set>
                                    <p:animEffect transition="in" filter="fade">
                                      <p:cBhvr>
                                        <p:cTn id="19" dur="1000"/>
                                        <p:tgtEl>
                                          <p:spTgt spid="297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Is </a:t>
            </a:r>
            <a:r>
              <a:rPr lang="ja-JP" altLang="en-US" b="1" i="1" dirty="0">
                <a:effectLst>
                  <a:outerShdw blurRad="50800" dist="38100" dir="2700000" algn="tl" rotWithShape="0">
                    <a:prstClr val="black">
                      <a:alpha val="40000"/>
                    </a:prstClr>
                  </a:outerShdw>
                </a:effectLst>
                <a:latin typeface="Arial" charset="0"/>
              </a:rPr>
              <a:t>“</a:t>
            </a:r>
            <a:r>
              <a:rPr lang="en-US" altLang="ja-JP" b="1" i="1" dirty="0">
                <a:effectLst>
                  <a:outerShdw blurRad="50800" dist="38100" dir="2700000" algn="tl" rotWithShape="0">
                    <a:prstClr val="black">
                      <a:alpha val="40000"/>
                    </a:prstClr>
                  </a:outerShdw>
                </a:effectLst>
                <a:latin typeface="Arial" charset="0"/>
              </a:rPr>
              <a:t>Church</a:t>
            </a:r>
            <a:r>
              <a:rPr lang="ja-JP" altLang="en-US" b="1" i="1" dirty="0">
                <a:effectLst>
                  <a:outerShdw blurRad="50800" dist="38100" dir="2700000" algn="tl" rotWithShape="0">
                    <a:prstClr val="black">
                      <a:alpha val="40000"/>
                    </a:prstClr>
                  </a:outerShdw>
                </a:effectLst>
                <a:latin typeface="Arial" charset="0"/>
              </a:rPr>
              <a:t>”</a:t>
            </a:r>
            <a:r>
              <a:rPr lang="en-US" altLang="ja-JP" b="1" i="1" dirty="0">
                <a:effectLst>
                  <a:outerShdw blurRad="50800" dist="38100" dir="2700000" algn="tl" rotWithShape="0">
                    <a:prstClr val="black">
                      <a:alpha val="40000"/>
                    </a:prstClr>
                  </a:outerShdw>
                </a:effectLst>
                <a:latin typeface="Arial" charset="0"/>
              </a:rPr>
              <a:t> </a:t>
            </a:r>
            <a:r>
              <a:rPr lang="en-US" altLang="ja-JP" b="1" dirty="0">
                <a:effectLst>
                  <a:outerShdw blurRad="50800" dist="38100" dir="2700000" algn="tl" rotWithShape="0">
                    <a:prstClr val="black">
                      <a:alpha val="40000"/>
                    </a:prstClr>
                  </a:outerShdw>
                </a:effectLst>
                <a:latin typeface="Arial" charset="0"/>
              </a:rPr>
              <a:t>Discipline?</a:t>
            </a:r>
            <a:endParaRPr lang="en-US" b="1" dirty="0">
              <a:effectLst>
                <a:outerShdw blurRad="50800" dist="38100" dir="2700000" algn="tl" rotWithShape="0">
                  <a:prstClr val="black">
                    <a:alpha val="40000"/>
                  </a:prstClr>
                </a:outerShdw>
              </a:effectLst>
              <a:latin typeface="Arial" charset="0"/>
            </a:endParaRPr>
          </a:p>
        </p:txBody>
      </p:sp>
      <p:sp>
        <p:nvSpPr>
          <p:cNvPr id="297987" name="Rectangle 3"/>
          <p:cNvSpPr>
            <a:spLocks noGrp="1" noChangeArrowheads="1"/>
          </p:cNvSpPr>
          <p:nvPr>
            <p:ph type="body" idx="1"/>
          </p:nvPr>
        </p:nvSpPr>
        <p:spPr/>
        <p:txBody>
          <a:bodyPr/>
          <a:lstStyle/>
          <a:p>
            <a:pPr marL="0" indent="0">
              <a:lnSpc>
                <a:spcPct val="80000"/>
              </a:lnSpc>
              <a:buFontTx/>
              <a:buNone/>
              <a:defRPr/>
            </a:pPr>
            <a:r>
              <a:rPr lang="en-US" sz="3600" b="1" dirty="0" smtClean="0">
                <a:effectLst>
                  <a:outerShdw blurRad="50800" dist="38100" dir="2700000" algn="tl" rotWithShape="0">
                    <a:prstClr val="black">
                      <a:alpha val="40000"/>
                    </a:prstClr>
                  </a:outerShdw>
                </a:effectLst>
                <a:latin typeface="Arial" charset="0"/>
              </a:rPr>
              <a:t>Titus 2:11-15</a:t>
            </a:r>
            <a:endParaRPr lang="en-US" sz="3600" b="1" dirty="0">
              <a:latin typeface="Arial" charset="0"/>
            </a:endParaRPr>
          </a:p>
          <a:p>
            <a:pPr marL="457200" lvl="1" indent="0">
              <a:lnSpc>
                <a:spcPct val="80000"/>
              </a:lnSpc>
              <a:buFontTx/>
              <a:buNone/>
              <a:defRPr/>
            </a:pPr>
            <a:r>
              <a:rPr lang="en-US" b="1" i="1" baseline="30000" dirty="0" smtClean="0">
                <a:effectLst>
                  <a:outerShdw blurRad="50800" dist="38100" dir="2700000" algn="tl" rotWithShape="0">
                    <a:prstClr val="black">
                      <a:alpha val="40000"/>
                    </a:prstClr>
                  </a:outerShdw>
                </a:effectLst>
                <a:latin typeface="Arial" charset="0"/>
              </a:rPr>
              <a:t>14</a:t>
            </a:r>
            <a:r>
              <a:rPr lang="en-US" i="1" dirty="0" smtClean="0">
                <a:latin typeface="Arial" charset="0"/>
              </a:rPr>
              <a:t> </a:t>
            </a:r>
            <a:r>
              <a:rPr lang="en-US" i="1" dirty="0">
                <a:latin typeface="Arial" charset="0"/>
              </a:rPr>
              <a:t>who gave Himself for us, that He might redeem us from every lawless deed and purify for Himself His own special people, zealous for good works.</a:t>
            </a:r>
          </a:p>
          <a:p>
            <a:pPr marL="457200" lvl="1" indent="0">
              <a:lnSpc>
                <a:spcPct val="80000"/>
              </a:lnSpc>
              <a:buFontTx/>
              <a:buNone/>
              <a:defRPr/>
            </a:pPr>
            <a:r>
              <a:rPr lang="en-US" b="1" i="1" baseline="30000" dirty="0">
                <a:effectLst>
                  <a:outerShdw blurRad="50800" dist="38100" dir="2700000" algn="tl" rotWithShape="0">
                    <a:prstClr val="black">
                      <a:alpha val="40000"/>
                    </a:prstClr>
                  </a:outerShdw>
                </a:effectLst>
                <a:latin typeface="Arial" charset="0"/>
              </a:rPr>
              <a:t>15</a:t>
            </a:r>
            <a:r>
              <a:rPr lang="en-US" i="1" dirty="0">
                <a:latin typeface="Arial" charset="0"/>
              </a:rPr>
              <a:t> </a:t>
            </a:r>
            <a:r>
              <a:rPr lang="en-US" b="1" i="1" dirty="0">
                <a:effectLst>
                  <a:outerShdw blurRad="50800" dist="38100" dir="2700000" algn="tl" rotWithShape="0">
                    <a:prstClr val="black">
                      <a:alpha val="40000"/>
                    </a:prstClr>
                  </a:outerShdw>
                </a:effectLst>
                <a:latin typeface="Arial" charset="0"/>
              </a:rPr>
              <a:t>Speak these things, exhort, and rebuke with all authority</a:t>
            </a:r>
            <a:r>
              <a:rPr lang="en-US" i="1" dirty="0">
                <a:latin typeface="Arial" charset="0"/>
              </a:rPr>
              <a:t>. Let no one despise you.</a:t>
            </a:r>
            <a:endParaRPr lang="en-US" i="1" dirty="0" smtClean="0">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7987">
                                            <p:txEl>
                                              <p:pRg st="1" end="1"/>
                                            </p:txEl>
                                          </p:spTgt>
                                        </p:tgtEl>
                                        <p:attrNameLst>
                                          <p:attrName>style.visibility</p:attrName>
                                        </p:attrNameLst>
                                      </p:cBhvr>
                                      <p:to>
                                        <p:strVal val="visible"/>
                                      </p:to>
                                    </p:set>
                                    <p:animEffect transition="in" filter="fade">
                                      <p:cBhvr>
                                        <p:cTn id="7" dur="1000"/>
                                        <p:tgtEl>
                                          <p:spTgt spid="297987">
                                            <p:txEl>
                                              <p:pRg st="1" end="1"/>
                                            </p:txEl>
                                          </p:spTgt>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97987">
                                            <p:txEl>
                                              <p:pRg st="2" end="2"/>
                                            </p:txEl>
                                          </p:spTgt>
                                        </p:tgtEl>
                                        <p:attrNameLst>
                                          <p:attrName>style.visibility</p:attrName>
                                        </p:attrNameLst>
                                      </p:cBhvr>
                                      <p:to>
                                        <p:strVal val="visible"/>
                                      </p:to>
                                    </p:set>
                                    <p:animEffect transition="in" filter="fade">
                                      <p:cBhvr>
                                        <p:cTn id="11" dur="1000"/>
                                        <p:tgtEl>
                                          <p:spTgt spid="2979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Is </a:t>
            </a:r>
            <a:r>
              <a:rPr lang="ja-JP" altLang="en-US" b="1" i="1" dirty="0">
                <a:effectLst>
                  <a:outerShdw blurRad="50800" dist="38100" dir="2700000" algn="tl" rotWithShape="0">
                    <a:prstClr val="black">
                      <a:alpha val="40000"/>
                    </a:prstClr>
                  </a:outerShdw>
                </a:effectLst>
                <a:latin typeface="Arial" charset="0"/>
              </a:rPr>
              <a:t>“</a:t>
            </a:r>
            <a:r>
              <a:rPr lang="en-US" altLang="ja-JP" b="1" i="1" dirty="0">
                <a:effectLst>
                  <a:outerShdw blurRad="50800" dist="38100" dir="2700000" algn="tl" rotWithShape="0">
                    <a:prstClr val="black">
                      <a:alpha val="40000"/>
                    </a:prstClr>
                  </a:outerShdw>
                </a:effectLst>
                <a:latin typeface="Arial" charset="0"/>
              </a:rPr>
              <a:t>Church</a:t>
            </a:r>
            <a:r>
              <a:rPr lang="ja-JP" altLang="en-US" b="1" i="1" dirty="0">
                <a:effectLst>
                  <a:outerShdw blurRad="50800" dist="38100" dir="2700000" algn="tl" rotWithShape="0">
                    <a:prstClr val="black">
                      <a:alpha val="40000"/>
                    </a:prstClr>
                  </a:outerShdw>
                </a:effectLst>
                <a:latin typeface="Arial" charset="0"/>
              </a:rPr>
              <a:t>”</a:t>
            </a:r>
            <a:r>
              <a:rPr lang="en-US" altLang="ja-JP" b="1" i="1" dirty="0">
                <a:effectLst>
                  <a:outerShdw blurRad="50800" dist="38100" dir="2700000" algn="tl" rotWithShape="0">
                    <a:prstClr val="black">
                      <a:alpha val="40000"/>
                    </a:prstClr>
                  </a:outerShdw>
                </a:effectLst>
                <a:latin typeface="Arial" charset="0"/>
              </a:rPr>
              <a:t> </a:t>
            </a:r>
            <a:r>
              <a:rPr lang="en-US" altLang="ja-JP" b="1" dirty="0">
                <a:effectLst>
                  <a:outerShdw blurRad="50800" dist="38100" dir="2700000" algn="tl" rotWithShape="0">
                    <a:prstClr val="black">
                      <a:alpha val="40000"/>
                    </a:prstClr>
                  </a:outerShdw>
                </a:effectLst>
                <a:latin typeface="Arial" charset="0"/>
              </a:rPr>
              <a:t>Discipline?</a:t>
            </a:r>
            <a:endParaRPr lang="en-US" b="1" dirty="0">
              <a:effectLst>
                <a:outerShdw blurRad="50800" dist="38100" dir="2700000" algn="tl" rotWithShape="0">
                  <a:prstClr val="black">
                    <a:alpha val="40000"/>
                  </a:prstClr>
                </a:outerShdw>
              </a:effectLst>
              <a:latin typeface="Arial" charset="0"/>
            </a:endParaRPr>
          </a:p>
        </p:txBody>
      </p:sp>
      <p:sp>
        <p:nvSpPr>
          <p:cNvPr id="297987" name="Rectangle 3"/>
          <p:cNvSpPr>
            <a:spLocks noGrp="1" noChangeArrowheads="1"/>
          </p:cNvSpPr>
          <p:nvPr>
            <p:ph type="body" idx="1"/>
          </p:nvPr>
        </p:nvSpPr>
        <p:spPr/>
        <p:txBody>
          <a:bodyPr/>
          <a:lstStyle/>
          <a:p>
            <a:pPr marL="0" indent="0">
              <a:lnSpc>
                <a:spcPct val="80000"/>
              </a:lnSpc>
              <a:buFontTx/>
              <a:buNone/>
              <a:defRPr/>
            </a:pPr>
            <a:r>
              <a:rPr lang="en-US" sz="3600" b="1" dirty="0" smtClean="0">
                <a:effectLst>
                  <a:outerShdw blurRad="50800" dist="38100" dir="2700000" algn="tl" rotWithShape="0">
                    <a:prstClr val="black">
                      <a:alpha val="40000"/>
                    </a:prstClr>
                  </a:outerShdw>
                </a:effectLst>
                <a:latin typeface="Arial" charset="0"/>
              </a:rPr>
              <a:t>1 Timothy 1:18-20</a:t>
            </a:r>
            <a:endParaRPr lang="en-US" i="1" dirty="0">
              <a:latin typeface="Arial" charset="0"/>
            </a:endParaRPr>
          </a:p>
          <a:p>
            <a:pPr marL="457200" lvl="1" indent="0">
              <a:lnSpc>
                <a:spcPct val="80000"/>
              </a:lnSpc>
              <a:buFontTx/>
              <a:buNone/>
              <a:defRPr/>
            </a:pPr>
            <a:r>
              <a:rPr lang="en-US" b="1" i="1" baseline="30000" dirty="0" smtClean="0">
                <a:effectLst>
                  <a:outerShdw blurRad="50800" dist="38100" dir="2700000" algn="tl" rotWithShape="0">
                    <a:prstClr val="black">
                      <a:alpha val="40000"/>
                    </a:prstClr>
                  </a:outerShdw>
                </a:effectLst>
                <a:latin typeface="Arial" charset="0"/>
              </a:rPr>
              <a:t>18</a:t>
            </a:r>
            <a:r>
              <a:rPr lang="en-US" i="1" dirty="0" smtClean="0">
                <a:latin typeface="Arial" charset="0"/>
              </a:rPr>
              <a:t> </a:t>
            </a:r>
            <a:r>
              <a:rPr lang="en-US" i="1" dirty="0">
                <a:latin typeface="Arial" charset="0"/>
              </a:rPr>
              <a:t>This charge I commit to you, son Timothy, according to the prophecies previously made concerning you, that by them you may wage the good warfare</a:t>
            </a:r>
            <a:r>
              <a:rPr lang="en-US" i="1" dirty="0" smtClean="0">
                <a:latin typeface="Arial" charset="0"/>
              </a:rPr>
              <a:t>,</a:t>
            </a:r>
          </a:p>
          <a:p>
            <a:pPr marL="457200" lvl="1" indent="0">
              <a:lnSpc>
                <a:spcPct val="80000"/>
              </a:lnSpc>
              <a:buFontTx/>
              <a:buNone/>
              <a:defRPr/>
            </a:pPr>
            <a:r>
              <a:rPr lang="en-US" b="1" i="1" baseline="30000" dirty="0" smtClean="0">
                <a:effectLst>
                  <a:outerShdw blurRad="50800" dist="38100" dir="2700000" algn="tl" rotWithShape="0">
                    <a:prstClr val="black">
                      <a:alpha val="40000"/>
                    </a:prstClr>
                  </a:outerShdw>
                </a:effectLst>
                <a:latin typeface="Arial" charset="0"/>
              </a:rPr>
              <a:t>19</a:t>
            </a:r>
            <a:r>
              <a:rPr lang="en-US" i="1" dirty="0" smtClean="0">
                <a:latin typeface="Arial" charset="0"/>
              </a:rPr>
              <a:t> </a:t>
            </a:r>
            <a:r>
              <a:rPr lang="en-US" i="1" dirty="0">
                <a:latin typeface="Arial" charset="0"/>
              </a:rPr>
              <a:t>having faith and a good conscience, which some having rejected, concerning the faith have suffered shipwreck</a:t>
            </a:r>
            <a:r>
              <a:rPr lang="en-US" i="1" dirty="0" smtClean="0">
                <a:latin typeface="Arial" charset="0"/>
              </a:rPr>
              <a:t>,</a:t>
            </a:r>
          </a:p>
          <a:p>
            <a:pPr marL="457200" lvl="1" indent="0">
              <a:lnSpc>
                <a:spcPct val="80000"/>
              </a:lnSpc>
              <a:buFontTx/>
              <a:buNone/>
              <a:defRPr/>
            </a:pPr>
            <a:r>
              <a:rPr lang="en-US" b="1" i="1" baseline="30000" dirty="0" smtClean="0">
                <a:effectLst>
                  <a:outerShdw blurRad="50800" dist="38100" dir="2700000" algn="tl" rotWithShape="0">
                    <a:prstClr val="black">
                      <a:alpha val="40000"/>
                    </a:prstClr>
                  </a:outerShdw>
                </a:effectLst>
                <a:latin typeface="Arial" charset="0"/>
              </a:rPr>
              <a:t>20</a:t>
            </a:r>
            <a:r>
              <a:rPr lang="en-US" i="1" dirty="0" smtClean="0">
                <a:latin typeface="Arial" charset="0"/>
              </a:rPr>
              <a:t> </a:t>
            </a:r>
            <a:r>
              <a:rPr lang="en-US" i="1" dirty="0">
                <a:latin typeface="Arial" charset="0"/>
              </a:rPr>
              <a:t>of whom are </a:t>
            </a:r>
            <a:r>
              <a:rPr lang="en-US" i="1" dirty="0" err="1">
                <a:latin typeface="Arial" charset="0"/>
              </a:rPr>
              <a:t>Hymenaeus</a:t>
            </a:r>
            <a:r>
              <a:rPr lang="en-US" i="1" dirty="0">
                <a:latin typeface="Arial" charset="0"/>
              </a:rPr>
              <a:t> and Alexander, </a:t>
            </a:r>
            <a:r>
              <a:rPr lang="en-US" b="1" i="1" dirty="0">
                <a:effectLst>
                  <a:outerShdw blurRad="50800" dist="38100" dir="2700000" algn="tl" rotWithShape="0">
                    <a:prstClr val="black">
                      <a:alpha val="40000"/>
                    </a:prstClr>
                  </a:outerShdw>
                </a:effectLst>
                <a:latin typeface="Arial" charset="0"/>
              </a:rPr>
              <a:t>whom I delivered to Satan that they may learn not to blaspheme</a:t>
            </a:r>
            <a:r>
              <a:rPr lang="en-US" i="1" dirty="0">
                <a:latin typeface="Arial" charset="0"/>
              </a:rPr>
              <a:t>.</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7987">
                                            <p:txEl>
                                              <p:pRg st="0" end="0"/>
                                            </p:txEl>
                                          </p:spTgt>
                                        </p:tgtEl>
                                        <p:attrNameLst>
                                          <p:attrName>style.visibility</p:attrName>
                                        </p:attrNameLst>
                                      </p:cBhvr>
                                      <p:to>
                                        <p:strVal val="visible"/>
                                      </p:to>
                                    </p:set>
                                    <p:animEffect transition="in" filter="fade">
                                      <p:cBhvr>
                                        <p:cTn id="7" dur="1000"/>
                                        <p:tgtEl>
                                          <p:spTgt spid="297987">
                                            <p:txEl>
                                              <p:pRg st="0" end="0"/>
                                            </p:txEl>
                                          </p:spTgt>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97987">
                                            <p:txEl>
                                              <p:pRg st="1" end="1"/>
                                            </p:txEl>
                                          </p:spTgt>
                                        </p:tgtEl>
                                        <p:attrNameLst>
                                          <p:attrName>style.visibility</p:attrName>
                                        </p:attrNameLst>
                                      </p:cBhvr>
                                      <p:to>
                                        <p:strVal val="visible"/>
                                      </p:to>
                                    </p:set>
                                    <p:animEffect transition="in" filter="fade">
                                      <p:cBhvr>
                                        <p:cTn id="11" dur="1000"/>
                                        <p:tgtEl>
                                          <p:spTgt spid="297987">
                                            <p:txEl>
                                              <p:pRg st="1" end="1"/>
                                            </p:txEl>
                                          </p:spTgt>
                                        </p:tgtEl>
                                      </p:cBhvr>
                                    </p:animEffect>
                                  </p:childTnLst>
                                </p:cTn>
                              </p:par>
                            </p:childTnLst>
                          </p:cTn>
                        </p:par>
                        <p:par>
                          <p:cTn id="12" fill="hold" nodeType="afterGroup">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97987">
                                            <p:txEl>
                                              <p:pRg st="2" end="2"/>
                                            </p:txEl>
                                          </p:spTgt>
                                        </p:tgtEl>
                                        <p:attrNameLst>
                                          <p:attrName>style.visibility</p:attrName>
                                        </p:attrNameLst>
                                      </p:cBhvr>
                                      <p:to>
                                        <p:strVal val="visible"/>
                                      </p:to>
                                    </p:set>
                                    <p:animEffect transition="in" filter="fade">
                                      <p:cBhvr>
                                        <p:cTn id="15" dur="1000"/>
                                        <p:tgtEl>
                                          <p:spTgt spid="297987">
                                            <p:txEl>
                                              <p:pRg st="2" end="2"/>
                                            </p:txEl>
                                          </p:spTgt>
                                        </p:tgtEl>
                                      </p:cBhvr>
                                    </p:animEffect>
                                  </p:childTnLst>
                                </p:cTn>
                              </p:par>
                            </p:childTnLst>
                          </p:cTn>
                        </p:par>
                        <p:par>
                          <p:cTn id="16" fill="hold" nodeType="afterGroup">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297987">
                                            <p:txEl>
                                              <p:pRg st="3" end="3"/>
                                            </p:txEl>
                                          </p:spTgt>
                                        </p:tgtEl>
                                        <p:attrNameLst>
                                          <p:attrName>style.visibility</p:attrName>
                                        </p:attrNameLst>
                                      </p:cBhvr>
                                      <p:to>
                                        <p:strVal val="visible"/>
                                      </p:to>
                                    </p:set>
                                    <p:animEffect transition="in" filter="fade">
                                      <p:cBhvr>
                                        <p:cTn id="19" dur="1000"/>
                                        <p:tgtEl>
                                          <p:spTgt spid="297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Church Discipline Is Two-Fold</a:t>
            </a:r>
          </a:p>
        </p:txBody>
      </p:sp>
      <p:sp>
        <p:nvSpPr>
          <p:cNvPr id="172035" name="Rectangle 3"/>
          <p:cNvSpPr>
            <a:spLocks noGrp="1" noChangeArrowheads="1"/>
          </p:cNvSpPr>
          <p:nvPr>
            <p:ph type="body" idx="1"/>
          </p:nvPr>
        </p:nvSpPr>
        <p:spPr/>
        <p:txBody>
          <a:bodyPr/>
          <a:lstStyle/>
          <a:p>
            <a:pPr algn="ctr">
              <a:lnSpc>
                <a:spcPct val="80000"/>
              </a:lnSpc>
              <a:spcAft>
                <a:spcPts val="1200"/>
              </a:spcAft>
              <a:buFontTx/>
              <a:buNone/>
              <a:defRPr/>
            </a:pPr>
            <a:r>
              <a:rPr lang="en-US" sz="3600" b="1" u="sng" dirty="0">
                <a:effectLst>
                  <a:outerShdw blurRad="50800" dist="38100" dir="2700000" algn="tl" rotWithShape="0">
                    <a:prstClr val="black">
                      <a:alpha val="40000"/>
                    </a:prstClr>
                  </a:outerShdw>
                </a:effectLst>
                <a:latin typeface="Arial" charset="0"/>
                <a:cs typeface="+mn-cs"/>
              </a:rPr>
              <a:t>Instructive</a:t>
            </a:r>
            <a:r>
              <a:rPr lang="en-US" sz="3600" b="1" dirty="0">
                <a:effectLst>
                  <a:outerShdw blurRad="50800" dist="38100" dir="2700000" algn="tl" rotWithShape="0">
                    <a:prstClr val="black">
                      <a:alpha val="40000"/>
                    </a:prstClr>
                  </a:outerShdw>
                </a:effectLst>
                <a:latin typeface="Arial" charset="0"/>
                <a:cs typeface="+mn-cs"/>
              </a:rPr>
              <a:t>		</a:t>
            </a:r>
            <a:r>
              <a:rPr lang="en-US" sz="3600" b="1" u="sng" dirty="0">
                <a:effectLst>
                  <a:outerShdw blurRad="50800" dist="38100" dir="2700000" algn="tl" rotWithShape="0">
                    <a:prstClr val="black">
                      <a:alpha val="40000"/>
                    </a:prstClr>
                  </a:outerShdw>
                </a:effectLst>
                <a:latin typeface="Arial" charset="0"/>
                <a:cs typeface="+mn-cs"/>
              </a:rPr>
              <a:t>Corrective</a:t>
            </a:r>
          </a:p>
          <a:p>
            <a:pPr>
              <a:defRPr/>
            </a:pPr>
            <a:r>
              <a:rPr lang="en-US" b="1" u="sng" dirty="0">
                <a:effectLst>
                  <a:outerShdw blurRad="50800" dist="38100" dir="2700000" algn="tl" rotWithShape="0">
                    <a:prstClr val="black">
                      <a:alpha val="40000"/>
                    </a:prstClr>
                  </a:outerShdw>
                </a:effectLst>
                <a:latin typeface="Arial" charset="0"/>
                <a:cs typeface="+mn-cs"/>
              </a:rPr>
              <a:t>Instructive</a:t>
            </a:r>
            <a:r>
              <a:rPr lang="en-US" dirty="0">
                <a:latin typeface="Arial" charset="0"/>
                <a:cs typeface="+mn-cs"/>
              </a:rPr>
              <a:t>: Preventive in nature</a:t>
            </a:r>
          </a:p>
          <a:p>
            <a:pPr lvl="1">
              <a:defRPr/>
            </a:pPr>
            <a:r>
              <a:rPr lang="en-US" dirty="0">
                <a:latin typeface="Arial" charset="0"/>
              </a:rPr>
              <a:t>Prevention is always better than cure, and is always preferable to correction</a:t>
            </a:r>
          </a:p>
          <a:p>
            <a:pPr lvl="1">
              <a:buClr>
                <a:schemeClr val="tx1"/>
              </a:buClr>
              <a:defRPr/>
            </a:pPr>
            <a:r>
              <a:rPr lang="ja-JP" altLang="en-US" i="1" dirty="0">
                <a:solidFill>
                  <a:schemeClr val="hlink"/>
                </a:solidFill>
                <a:effectLst>
                  <a:outerShdw blurRad="50800" dist="38100" dir="2700000" algn="tl" rotWithShape="0">
                    <a:prstClr val="black">
                      <a:alpha val="40000"/>
                    </a:prstClr>
                  </a:outerShdw>
                </a:effectLst>
                <a:latin typeface="Arial" charset="0"/>
              </a:rPr>
              <a:t>“</a:t>
            </a:r>
            <a:r>
              <a:rPr lang="en-US" i="1" dirty="0">
                <a:solidFill>
                  <a:schemeClr val="hlink"/>
                </a:solidFill>
                <a:effectLst>
                  <a:outerShdw blurRad="50800" dist="38100" dir="2700000" algn="tl" rotWithShape="0">
                    <a:prstClr val="black">
                      <a:alpha val="40000"/>
                    </a:prstClr>
                  </a:outerShdw>
                </a:effectLst>
                <a:latin typeface="Arial" charset="0"/>
              </a:rPr>
              <a:t>An ounce of prevention is worth a pound of cure</a:t>
            </a:r>
            <a:r>
              <a:rPr lang="ja-JP" altLang="en-US" i="1" dirty="0">
                <a:solidFill>
                  <a:schemeClr val="hlink"/>
                </a:solidFill>
                <a:effectLst>
                  <a:outerShdw blurRad="50800" dist="38100" dir="2700000" algn="tl" rotWithShape="0">
                    <a:prstClr val="black">
                      <a:alpha val="40000"/>
                    </a:prstClr>
                  </a:outerShdw>
                </a:effectLst>
                <a:latin typeface="Arial" charset="0"/>
              </a:rPr>
              <a:t>”</a:t>
            </a:r>
            <a:endParaRPr lang="en-US" i="1" dirty="0">
              <a:solidFill>
                <a:schemeClr val="hlink"/>
              </a:solidFill>
              <a:effectLst>
                <a:outerShdw blurRad="50800" dist="38100" dir="2700000" algn="tl" rotWithShape="0">
                  <a:prstClr val="black">
                    <a:alpha val="40000"/>
                  </a:prstClr>
                </a:outerShdw>
              </a:effectLst>
              <a:latin typeface="Arial" charset="0"/>
            </a:endParaRPr>
          </a:p>
          <a:p>
            <a:pPr lvl="1">
              <a:defRPr/>
            </a:pPr>
            <a:r>
              <a:rPr lang="en-US" u="sng" dirty="0">
                <a:latin typeface="Arial" charset="0"/>
              </a:rPr>
              <a:t>Remember! Teaching Is Discipline</a:t>
            </a:r>
            <a:r>
              <a:rPr lang="en-US" u="sng" dirty="0" smtClean="0">
                <a:latin typeface="Arial" charset="0"/>
              </a:rPr>
              <a:t>!</a:t>
            </a:r>
            <a:endParaRPr lang="en-US" i="1" dirty="0">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2035">
                                            <p:txEl>
                                              <p:pRg st="0" end="0"/>
                                            </p:txEl>
                                          </p:spTgt>
                                        </p:tgtEl>
                                        <p:attrNameLst>
                                          <p:attrName>style.visibility</p:attrName>
                                        </p:attrNameLst>
                                      </p:cBhvr>
                                      <p:to>
                                        <p:strVal val="visible"/>
                                      </p:to>
                                    </p:set>
                                    <p:animEffect transition="in" filter="fade">
                                      <p:cBhvr>
                                        <p:cTn id="7" dur="1000"/>
                                        <p:tgtEl>
                                          <p:spTgt spid="172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2035">
                                            <p:txEl>
                                              <p:pRg st="1" end="1"/>
                                            </p:txEl>
                                          </p:spTgt>
                                        </p:tgtEl>
                                        <p:attrNameLst>
                                          <p:attrName>style.visibility</p:attrName>
                                        </p:attrNameLst>
                                      </p:cBhvr>
                                      <p:to>
                                        <p:strVal val="visible"/>
                                      </p:to>
                                    </p:set>
                                    <p:animEffect transition="in" filter="fade">
                                      <p:cBhvr>
                                        <p:cTn id="12" dur="1000"/>
                                        <p:tgtEl>
                                          <p:spTgt spid="1720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2035">
                                            <p:txEl>
                                              <p:pRg st="2" end="2"/>
                                            </p:txEl>
                                          </p:spTgt>
                                        </p:tgtEl>
                                        <p:attrNameLst>
                                          <p:attrName>style.visibility</p:attrName>
                                        </p:attrNameLst>
                                      </p:cBhvr>
                                      <p:to>
                                        <p:strVal val="visible"/>
                                      </p:to>
                                    </p:set>
                                    <p:animEffect transition="in" filter="fade">
                                      <p:cBhvr>
                                        <p:cTn id="17" dur="1000"/>
                                        <p:tgtEl>
                                          <p:spTgt spid="1720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2035">
                                            <p:txEl>
                                              <p:pRg st="3" end="3"/>
                                            </p:txEl>
                                          </p:spTgt>
                                        </p:tgtEl>
                                        <p:attrNameLst>
                                          <p:attrName>style.visibility</p:attrName>
                                        </p:attrNameLst>
                                      </p:cBhvr>
                                      <p:to>
                                        <p:strVal val="visible"/>
                                      </p:to>
                                    </p:set>
                                    <p:animEffect transition="in" filter="fade">
                                      <p:cBhvr>
                                        <p:cTn id="22" dur="1000"/>
                                        <p:tgtEl>
                                          <p:spTgt spid="1720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2035">
                                            <p:txEl>
                                              <p:pRg st="4" end="4"/>
                                            </p:txEl>
                                          </p:spTgt>
                                        </p:tgtEl>
                                        <p:attrNameLst>
                                          <p:attrName>style.visibility</p:attrName>
                                        </p:attrNameLst>
                                      </p:cBhvr>
                                      <p:to>
                                        <p:strVal val="visible"/>
                                      </p:to>
                                    </p:set>
                                    <p:animEffect transition="in" filter="fade">
                                      <p:cBhvr>
                                        <p:cTn id="27" dur="1000"/>
                                        <p:tgtEl>
                                          <p:spTgt spid="172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Church Discipline Is Two-Fold</a:t>
            </a:r>
          </a:p>
        </p:txBody>
      </p:sp>
      <p:sp>
        <p:nvSpPr>
          <p:cNvPr id="172035" name="Rectangle 3"/>
          <p:cNvSpPr>
            <a:spLocks noGrp="1" noChangeArrowheads="1"/>
          </p:cNvSpPr>
          <p:nvPr>
            <p:ph type="body" idx="1"/>
          </p:nvPr>
        </p:nvSpPr>
        <p:spPr/>
        <p:txBody>
          <a:bodyPr/>
          <a:lstStyle/>
          <a:p>
            <a:pPr algn="ctr">
              <a:lnSpc>
                <a:spcPct val="80000"/>
              </a:lnSpc>
              <a:spcAft>
                <a:spcPts val="1200"/>
              </a:spcAft>
              <a:buFontTx/>
              <a:buNone/>
              <a:defRPr/>
            </a:pPr>
            <a:r>
              <a:rPr lang="en-US" sz="3600" b="1" u="sng" dirty="0">
                <a:effectLst>
                  <a:outerShdw blurRad="50800" dist="38100" dir="2700000" algn="tl" rotWithShape="0">
                    <a:prstClr val="black">
                      <a:alpha val="40000"/>
                    </a:prstClr>
                  </a:outerShdw>
                </a:effectLst>
                <a:latin typeface="Arial" charset="0"/>
                <a:cs typeface="+mn-cs"/>
              </a:rPr>
              <a:t>Instructive</a:t>
            </a:r>
            <a:r>
              <a:rPr lang="en-US" sz="3600" b="1" dirty="0">
                <a:effectLst>
                  <a:outerShdw blurRad="50800" dist="38100" dir="2700000" algn="tl" rotWithShape="0">
                    <a:prstClr val="black">
                      <a:alpha val="40000"/>
                    </a:prstClr>
                  </a:outerShdw>
                </a:effectLst>
                <a:latin typeface="Arial" charset="0"/>
                <a:cs typeface="+mn-cs"/>
              </a:rPr>
              <a:t>		</a:t>
            </a:r>
            <a:r>
              <a:rPr lang="en-US" sz="3600" b="1" u="sng" dirty="0">
                <a:effectLst>
                  <a:outerShdw blurRad="50800" dist="38100" dir="2700000" algn="tl" rotWithShape="0">
                    <a:prstClr val="black">
                      <a:alpha val="40000"/>
                    </a:prstClr>
                  </a:outerShdw>
                </a:effectLst>
                <a:latin typeface="Arial" charset="0"/>
                <a:cs typeface="+mn-cs"/>
              </a:rPr>
              <a:t>Corrective</a:t>
            </a:r>
          </a:p>
          <a:p>
            <a:pPr>
              <a:defRPr/>
            </a:pPr>
            <a:r>
              <a:rPr lang="en-US" b="1" u="sng" dirty="0" smtClean="0">
                <a:effectLst>
                  <a:outerShdw blurRad="50800" dist="38100" dir="2700000" algn="tl" rotWithShape="0">
                    <a:prstClr val="black">
                      <a:alpha val="40000"/>
                    </a:prstClr>
                  </a:outerShdw>
                </a:effectLst>
                <a:latin typeface="Arial" charset="0"/>
                <a:cs typeface="+mn-cs"/>
              </a:rPr>
              <a:t>Corrective</a:t>
            </a:r>
            <a:r>
              <a:rPr lang="en-US" dirty="0">
                <a:latin typeface="Arial" charset="0"/>
                <a:cs typeface="+mn-cs"/>
              </a:rPr>
              <a:t>: Chastising or penalizing in nature</a:t>
            </a:r>
          </a:p>
          <a:p>
            <a:pPr lvl="1">
              <a:defRPr/>
            </a:pPr>
            <a:r>
              <a:rPr lang="en-US" dirty="0">
                <a:latin typeface="Arial" charset="0"/>
              </a:rPr>
              <a:t>Withdrawal of fellowship is corrective discipline, and is the final resort</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2035">
                                            <p:txEl>
                                              <p:pRg st="1" end="1"/>
                                            </p:txEl>
                                          </p:spTgt>
                                        </p:tgtEl>
                                        <p:attrNameLst>
                                          <p:attrName>style.visibility</p:attrName>
                                        </p:attrNameLst>
                                      </p:cBhvr>
                                      <p:to>
                                        <p:strVal val="visible"/>
                                      </p:to>
                                    </p:set>
                                    <p:animEffect transition="in" filter="fade">
                                      <p:cBhvr>
                                        <p:cTn id="7" dur="1000"/>
                                        <p:tgtEl>
                                          <p:spTgt spid="17203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2035">
                                            <p:txEl>
                                              <p:pRg st="2" end="2"/>
                                            </p:txEl>
                                          </p:spTgt>
                                        </p:tgtEl>
                                        <p:attrNameLst>
                                          <p:attrName>style.visibility</p:attrName>
                                        </p:attrNameLst>
                                      </p:cBhvr>
                                      <p:to>
                                        <p:strVal val="visible"/>
                                      </p:to>
                                    </p:set>
                                    <p:animEffect transition="in" filter="fade">
                                      <p:cBhvr>
                                        <p:cTn id="12" dur="1000"/>
                                        <p:tgtEl>
                                          <p:spTgt spid="172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Church Discipline Is Two-Fold</a:t>
            </a:r>
          </a:p>
        </p:txBody>
      </p:sp>
      <p:sp>
        <p:nvSpPr>
          <p:cNvPr id="300035" name="Rectangle 3"/>
          <p:cNvSpPr>
            <a:spLocks noGrp="1" noChangeArrowheads="1"/>
          </p:cNvSpPr>
          <p:nvPr>
            <p:ph type="body" idx="1"/>
          </p:nvPr>
        </p:nvSpPr>
        <p:spPr/>
        <p:txBody>
          <a:bodyPr/>
          <a:lstStyle/>
          <a:p>
            <a:pPr algn="ctr">
              <a:lnSpc>
                <a:spcPct val="80000"/>
              </a:lnSpc>
              <a:buFontTx/>
              <a:buNone/>
              <a:defRPr/>
            </a:pPr>
            <a:r>
              <a:rPr lang="en-US" sz="3600" b="1" u="sng" dirty="0">
                <a:effectLst>
                  <a:outerShdw blurRad="50800" dist="38100" dir="2700000" algn="tl" rotWithShape="0">
                    <a:prstClr val="black">
                      <a:alpha val="40000"/>
                    </a:prstClr>
                  </a:outerShdw>
                </a:effectLst>
                <a:latin typeface="Arial" charset="0"/>
              </a:rPr>
              <a:t>Instructive</a:t>
            </a:r>
            <a:r>
              <a:rPr lang="en-US" sz="3600" b="1" dirty="0">
                <a:effectLst>
                  <a:outerShdw blurRad="50800" dist="38100" dir="2700000" algn="tl" rotWithShape="0">
                    <a:prstClr val="black">
                      <a:alpha val="40000"/>
                    </a:prstClr>
                  </a:outerShdw>
                </a:effectLst>
                <a:latin typeface="Arial" charset="0"/>
              </a:rPr>
              <a:t>		</a:t>
            </a:r>
            <a:r>
              <a:rPr lang="en-US" sz="3600" b="1" u="sng" dirty="0">
                <a:effectLst>
                  <a:outerShdw blurRad="50800" dist="38100" dir="2700000" algn="tl" rotWithShape="0">
                    <a:prstClr val="black">
                      <a:alpha val="40000"/>
                    </a:prstClr>
                  </a:outerShdw>
                </a:effectLst>
                <a:latin typeface="Arial" charset="0"/>
              </a:rPr>
              <a:t>Corrective</a:t>
            </a:r>
          </a:p>
          <a:p>
            <a:pPr algn="ctr">
              <a:lnSpc>
                <a:spcPct val="80000"/>
              </a:lnSpc>
              <a:buFontTx/>
              <a:buNone/>
              <a:defRPr/>
            </a:pPr>
            <a:endParaRPr lang="en-US" sz="3600" b="1" u="sng" dirty="0" smtClean="0">
              <a:effectLst>
                <a:outerShdw blurRad="38100" dist="38100" dir="2700000" algn="tl">
                  <a:srgbClr val="C0C0C0"/>
                </a:outerShdw>
              </a:effectLst>
              <a:ea typeface="+mn-ea"/>
              <a:cs typeface="+mn-cs"/>
            </a:endParaRPr>
          </a:p>
          <a:p>
            <a:pPr>
              <a:defRPr/>
            </a:pPr>
            <a:r>
              <a:rPr lang="en-US" sz="3600" dirty="0" smtClean="0">
                <a:ea typeface="+mn-ea"/>
                <a:cs typeface="+mn-cs"/>
              </a:rPr>
              <a:t>To the </a:t>
            </a:r>
            <a:r>
              <a:rPr lang="en-US" sz="3600" i="1" dirty="0" smtClean="0">
                <a:ea typeface="+mn-ea"/>
                <a:cs typeface="+mn-cs"/>
              </a:rPr>
              <a:t>faithful</a:t>
            </a:r>
            <a:r>
              <a:rPr lang="en-US" sz="3600" dirty="0" smtClean="0">
                <a:ea typeface="+mn-ea"/>
                <a:cs typeface="+mn-cs"/>
              </a:rPr>
              <a:t> - Teach</a:t>
            </a:r>
          </a:p>
          <a:p>
            <a:pPr>
              <a:defRPr/>
            </a:pPr>
            <a:r>
              <a:rPr lang="en-US" sz="3600" dirty="0" smtClean="0">
                <a:ea typeface="+mn-ea"/>
                <a:cs typeface="+mn-cs"/>
              </a:rPr>
              <a:t>To the </a:t>
            </a:r>
            <a:r>
              <a:rPr lang="en-US" sz="3600" i="1" dirty="0" smtClean="0">
                <a:ea typeface="+mn-ea"/>
                <a:cs typeface="+mn-cs"/>
              </a:rPr>
              <a:t>wayward</a:t>
            </a:r>
            <a:r>
              <a:rPr lang="en-US" sz="3600" dirty="0" smtClean="0">
                <a:ea typeface="+mn-ea"/>
                <a:cs typeface="+mn-cs"/>
              </a:rPr>
              <a:t> - Warn</a:t>
            </a:r>
          </a:p>
          <a:p>
            <a:pPr>
              <a:defRPr/>
            </a:pPr>
            <a:r>
              <a:rPr lang="en-US" sz="3600" dirty="0" smtClean="0">
                <a:ea typeface="+mn-ea"/>
                <a:cs typeface="+mn-cs"/>
              </a:rPr>
              <a:t>To the </a:t>
            </a:r>
            <a:r>
              <a:rPr lang="en-US" sz="3600" i="1" dirty="0" smtClean="0">
                <a:ea typeface="+mn-ea"/>
                <a:cs typeface="+mn-cs"/>
              </a:rPr>
              <a:t>impenitent</a:t>
            </a:r>
            <a:r>
              <a:rPr lang="en-US" sz="3600" dirty="0" smtClean="0">
                <a:ea typeface="+mn-ea"/>
                <a:cs typeface="+mn-cs"/>
              </a:rPr>
              <a:t> - Withdraw</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0035">
                                            <p:txEl>
                                              <p:pRg st="2" end="2"/>
                                            </p:txEl>
                                          </p:spTgt>
                                        </p:tgtEl>
                                        <p:attrNameLst>
                                          <p:attrName>style.visibility</p:attrName>
                                        </p:attrNameLst>
                                      </p:cBhvr>
                                      <p:to>
                                        <p:strVal val="visible"/>
                                      </p:to>
                                    </p:set>
                                    <p:animEffect transition="in" filter="fade">
                                      <p:cBhvr>
                                        <p:cTn id="7" dur="1000"/>
                                        <p:tgtEl>
                                          <p:spTgt spid="300035">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0035">
                                            <p:txEl>
                                              <p:pRg st="3" end="3"/>
                                            </p:txEl>
                                          </p:spTgt>
                                        </p:tgtEl>
                                        <p:attrNameLst>
                                          <p:attrName>style.visibility</p:attrName>
                                        </p:attrNameLst>
                                      </p:cBhvr>
                                      <p:to>
                                        <p:strVal val="visible"/>
                                      </p:to>
                                    </p:set>
                                    <p:animEffect transition="in" filter="fade">
                                      <p:cBhvr>
                                        <p:cTn id="12" dur="1000"/>
                                        <p:tgtEl>
                                          <p:spTgt spid="300035">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0035">
                                            <p:txEl>
                                              <p:pRg st="4" end="4"/>
                                            </p:txEl>
                                          </p:spTgt>
                                        </p:tgtEl>
                                        <p:attrNameLst>
                                          <p:attrName>style.visibility</p:attrName>
                                        </p:attrNameLst>
                                      </p:cBhvr>
                                      <p:to>
                                        <p:strVal val="visible"/>
                                      </p:to>
                                    </p:set>
                                    <p:animEffect transition="in" filter="fade">
                                      <p:cBhvr>
                                        <p:cTn id="17" dur="1000"/>
                                        <p:tgtEl>
                                          <p:spTgt spid="300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5"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ctrTitle"/>
          </p:nvPr>
        </p:nvSpPr>
        <p:spPr/>
        <p:txBody>
          <a:bodyPr/>
          <a:lstStyle/>
          <a:p>
            <a:r>
              <a:rPr lang="en-US">
                <a:latin typeface="Arial" charset="0"/>
              </a:rPr>
              <a:t>Church Discipline</a:t>
            </a:r>
          </a:p>
        </p:txBody>
      </p:sp>
      <p:sp>
        <p:nvSpPr>
          <p:cNvPr id="62466" name="Rectangle 3"/>
          <p:cNvSpPr>
            <a:spLocks noGrp="1" noChangeArrowheads="1"/>
          </p:cNvSpPr>
          <p:nvPr>
            <p:ph type="subTitle" idx="1"/>
          </p:nvPr>
        </p:nvSpPr>
        <p:spPr>
          <a:xfrm>
            <a:off x="1752600" y="3581400"/>
            <a:ext cx="5638800" cy="1371600"/>
          </a:xfrm>
        </p:spPr>
        <p:txBody>
          <a:bodyPr/>
          <a:lstStyle/>
          <a:p>
            <a:r>
              <a:rPr lang="en-US">
                <a:latin typeface="Arial" charset="0"/>
              </a:rPr>
              <a:t>An extensive study of corrective church discipline</a:t>
            </a:r>
          </a:p>
        </p:txBody>
      </p:sp>
      <p:sp>
        <p:nvSpPr>
          <p:cNvPr id="62467" name="TextBox 3"/>
          <p:cNvSpPr txBox="1">
            <a:spLocks noChangeArrowheads="1"/>
          </p:cNvSpPr>
          <p:nvPr/>
        </p:nvSpPr>
        <p:spPr bwMode="auto">
          <a:xfrm>
            <a:off x="2057400" y="4876800"/>
            <a:ext cx="5029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3200" b="1" i="1">
                <a:solidFill>
                  <a:srgbClr val="0066CC"/>
                </a:solidFill>
              </a:rPr>
              <a:t>Why Is Church Discipline Necessary?</a:t>
            </a:r>
          </a:p>
        </p:txBody>
      </p:sp>
      <p:sp>
        <p:nvSpPr>
          <p:cNvPr id="2" name="Footer Placeholder 1"/>
          <p:cNvSpPr>
            <a:spLocks noGrp="1"/>
          </p:cNvSpPr>
          <p:nvPr>
            <p:ph type="ftr" sz="quarter" idx="11"/>
          </p:nvPr>
        </p:nvSpPr>
        <p:spPr/>
        <p:txBody>
          <a:bodyPr/>
          <a:lstStyle/>
          <a:p>
            <a:pPr>
              <a:defRPr/>
            </a:pPr>
            <a:r>
              <a:rPr lang="en-US" smtClean="0"/>
              <a:t>Prepared by Brett W. Hogland</a:t>
            </a:r>
            <a:endParaRPr lang="en-US"/>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533400" y="304800"/>
            <a:ext cx="8610600" cy="1143000"/>
          </a:xfrm>
        </p:spPr>
        <p:txBody>
          <a:bodyPr/>
          <a:lstStyle/>
          <a:p>
            <a:pPr>
              <a:defRPr/>
            </a:pPr>
            <a:r>
              <a:rPr lang="en-US" sz="3600" b="1" dirty="0">
                <a:effectLst>
                  <a:outerShdw blurRad="50800" dist="38100" dir="2700000" algn="tl" rotWithShape="0">
                    <a:prstClr val="black">
                      <a:alpha val="40000"/>
                    </a:prstClr>
                  </a:outerShdw>
                </a:effectLst>
                <a:latin typeface="Arial" charset="0"/>
              </a:rPr>
              <a:t>Why Is Church Discipline Necessary?</a:t>
            </a:r>
          </a:p>
        </p:txBody>
      </p:sp>
      <p:sp>
        <p:nvSpPr>
          <p:cNvPr id="174083" name="Rectangle 3"/>
          <p:cNvSpPr>
            <a:spLocks noGrp="1" noChangeArrowheads="1"/>
          </p:cNvSpPr>
          <p:nvPr>
            <p:ph type="body" idx="1"/>
          </p:nvPr>
        </p:nvSpPr>
        <p:spPr/>
        <p:txBody>
          <a:bodyPr/>
          <a:lstStyle/>
          <a:p>
            <a:pPr>
              <a:defRPr/>
            </a:pPr>
            <a:r>
              <a:rPr lang="en-US" dirty="0">
                <a:latin typeface="Arial" charset="0"/>
              </a:rPr>
              <a:t>The definition goes a long way in answering this question</a:t>
            </a:r>
          </a:p>
          <a:p>
            <a:pPr lvl="1">
              <a:defRPr/>
            </a:pPr>
            <a:r>
              <a:rPr lang="en-US" b="1" dirty="0">
                <a:effectLst>
                  <a:outerShdw blurRad="50800" dist="38100" dir="2700000" algn="tl" rotWithShape="0">
                    <a:prstClr val="black">
                      <a:alpha val="40000"/>
                    </a:prstClr>
                  </a:outerShdw>
                </a:effectLst>
                <a:latin typeface="Arial" charset="0"/>
              </a:rPr>
              <a:t>Without it, there would could be no </a:t>
            </a:r>
            <a:r>
              <a:rPr lang="en-US" b="1" i="1" dirty="0">
                <a:effectLst>
                  <a:outerShdw blurRad="50800" dist="38100" dir="2700000" algn="tl" rotWithShape="0">
                    <a:prstClr val="black">
                      <a:alpha val="40000"/>
                    </a:prstClr>
                  </a:outerShdw>
                </a:effectLst>
                <a:latin typeface="Arial" charset="0"/>
              </a:rPr>
              <a:t>training, correction, molding, strengthening, or perfection of the mental faculties or moral </a:t>
            </a:r>
            <a:r>
              <a:rPr lang="en-US" b="1" i="1" dirty="0" smtClean="0">
                <a:effectLst>
                  <a:outerShdw blurRad="50800" dist="38100" dir="2700000" algn="tl" rotWithShape="0">
                    <a:prstClr val="black">
                      <a:alpha val="40000"/>
                    </a:prstClr>
                  </a:outerShdw>
                </a:effectLst>
                <a:latin typeface="Arial" charset="0"/>
              </a:rPr>
              <a:t>character</a:t>
            </a:r>
            <a:endParaRPr lang="en-US" b="1" i="1" dirty="0">
              <a:effectLst>
                <a:outerShdw blurRad="50800" dist="38100" dir="2700000" algn="tl" rotWithShape="0">
                  <a:prstClr val="black">
                    <a:alpha val="40000"/>
                  </a:prstClr>
                </a:outerShdw>
              </a:effectLst>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083">
                                            <p:txEl>
                                              <p:pRg st="0" end="0"/>
                                            </p:txEl>
                                          </p:spTgt>
                                        </p:tgtEl>
                                        <p:attrNameLst>
                                          <p:attrName>style.visibility</p:attrName>
                                        </p:attrNameLst>
                                      </p:cBhvr>
                                      <p:to>
                                        <p:strVal val="visible"/>
                                      </p:to>
                                    </p:set>
                                    <p:animEffect transition="in" filter="fade">
                                      <p:cBhvr>
                                        <p:cTn id="7" dur="1000"/>
                                        <p:tgtEl>
                                          <p:spTgt spid="1740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083">
                                            <p:txEl>
                                              <p:pRg st="1" end="1"/>
                                            </p:txEl>
                                          </p:spTgt>
                                        </p:tgtEl>
                                        <p:attrNameLst>
                                          <p:attrName>style.visibility</p:attrName>
                                        </p:attrNameLst>
                                      </p:cBhvr>
                                      <p:to>
                                        <p:strVal val="visible"/>
                                      </p:to>
                                    </p:set>
                                    <p:animEffect transition="in" filter="fade">
                                      <p:cBhvr>
                                        <p:cTn id="12" dur="1000"/>
                                        <p:tgtEl>
                                          <p:spTgt spid="1740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533400" y="304800"/>
            <a:ext cx="8610600" cy="1143000"/>
          </a:xfrm>
        </p:spPr>
        <p:txBody>
          <a:bodyPr/>
          <a:lstStyle/>
          <a:p>
            <a:pPr>
              <a:defRPr/>
            </a:pPr>
            <a:r>
              <a:rPr lang="en-US" sz="3600" b="1" dirty="0">
                <a:effectLst>
                  <a:outerShdw blurRad="50800" dist="38100" dir="2700000" algn="tl" rotWithShape="0">
                    <a:prstClr val="black">
                      <a:alpha val="40000"/>
                    </a:prstClr>
                  </a:outerShdw>
                </a:effectLst>
                <a:latin typeface="Arial" charset="0"/>
              </a:rPr>
              <a:t>Why Is Church Discipline Necessary?</a:t>
            </a:r>
          </a:p>
        </p:txBody>
      </p:sp>
      <p:sp>
        <p:nvSpPr>
          <p:cNvPr id="174083" name="Rectangle 3"/>
          <p:cNvSpPr>
            <a:spLocks noGrp="1" noChangeArrowheads="1"/>
          </p:cNvSpPr>
          <p:nvPr>
            <p:ph type="body" idx="1"/>
          </p:nvPr>
        </p:nvSpPr>
        <p:spPr/>
        <p:txBody>
          <a:bodyPr/>
          <a:lstStyle/>
          <a:p>
            <a:pPr>
              <a:defRPr/>
            </a:pPr>
            <a:r>
              <a:rPr lang="en-US" dirty="0">
                <a:latin typeface="Arial" charset="0"/>
              </a:rPr>
              <a:t>The definition goes a long way in answering this question</a:t>
            </a:r>
          </a:p>
          <a:p>
            <a:pPr lvl="1">
              <a:defRPr/>
            </a:pPr>
            <a:r>
              <a:rPr lang="en-US" dirty="0">
                <a:latin typeface="Arial" charset="0"/>
              </a:rPr>
              <a:t>Without it, there would could be no training, correction, molding, strengthening, or perfection of the mental faculties or moral character</a:t>
            </a:r>
          </a:p>
          <a:p>
            <a:pPr lvl="1">
              <a:defRPr/>
            </a:pPr>
            <a:r>
              <a:rPr lang="en-US" sz="3200" b="1" dirty="0">
                <a:effectLst>
                  <a:outerShdw blurRad="50800" dist="38100" dir="2700000" algn="tl" rotWithShape="0">
                    <a:prstClr val="black">
                      <a:alpha val="40000"/>
                    </a:prstClr>
                  </a:outerShdw>
                </a:effectLst>
                <a:latin typeface="Arial" charset="0"/>
              </a:rPr>
              <a:t>Without it, there would be no </a:t>
            </a:r>
            <a:r>
              <a:rPr lang="en-US" sz="3200" b="1" i="1" dirty="0">
                <a:effectLst>
                  <a:outerShdw blurRad="50800" dist="38100" dir="2700000" algn="tl" rotWithShape="0">
                    <a:prstClr val="black">
                      <a:alpha val="40000"/>
                    </a:prstClr>
                  </a:outerShdw>
                </a:effectLst>
                <a:latin typeface="Arial" charset="0"/>
              </a:rPr>
              <a:t>self control gained or correcting of </a:t>
            </a:r>
            <a:r>
              <a:rPr lang="en-US" sz="3200" b="1" i="1" dirty="0" smtClean="0">
                <a:effectLst>
                  <a:outerShdw blurRad="50800" dist="38100" dir="2700000" algn="tl" rotWithShape="0">
                    <a:prstClr val="black">
                      <a:alpha val="40000"/>
                    </a:prstClr>
                  </a:outerShdw>
                </a:effectLst>
                <a:latin typeface="Arial" charset="0"/>
              </a:rPr>
              <a:t>mistakes</a:t>
            </a:r>
            <a:endParaRPr lang="en-US" sz="3200" b="1" i="1" dirty="0">
              <a:effectLst>
                <a:outerShdw blurRad="50800" dist="38100" dir="2700000" algn="tl" rotWithShape="0">
                  <a:prstClr val="black">
                    <a:alpha val="40000"/>
                  </a:prstClr>
                </a:outerShdw>
              </a:effectLst>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083">
                                            <p:txEl>
                                              <p:pRg st="2" end="2"/>
                                            </p:txEl>
                                          </p:spTgt>
                                        </p:tgtEl>
                                        <p:attrNameLst>
                                          <p:attrName>style.visibility</p:attrName>
                                        </p:attrNameLst>
                                      </p:cBhvr>
                                      <p:to>
                                        <p:strVal val="visible"/>
                                      </p:to>
                                    </p:set>
                                    <p:animEffect transition="in" filter="fade">
                                      <p:cBhvr>
                                        <p:cTn id="7" dur="1000"/>
                                        <p:tgtEl>
                                          <p:spTgt spid="1740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Hebrews 12:5-11</a:t>
            </a:r>
          </a:p>
        </p:txBody>
      </p:sp>
      <p:sp>
        <p:nvSpPr>
          <p:cNvPr id="10243" name="Rectangle 3"/>
          <p:cNvSpPr>
            <a:spLocks noGrp="1" noChangeArrowheads="1"/>
          </p:cNvSpPr>
          <p:nvPr>
            <p:ph type="body" idx="1"/>
          </p:nvPr>
        </p:nvSpPr>
        <p:spPr/>
        <p:txBody>
          <a:bodyPr/>
          <a:lstStyle/>
          <a:p>
            <a:pPr>
              <a:lnSpc>
                <a:spcPct val="110000"/>
              </a:lnSpc>
              <a:spcBef>
                <a:spcPct val="0"/>
              </a:spcBef>
              <a:buClr>
                <a:schemeClr val="bg1"/>
              </a:buClr>
            </a:pPr>
            <a:r>
              <a:rPr lang="ja-JP" altLang="en-US" i="1">
                <a:latin typeface="Arial" charset="0"/>
              </a:rPr>
              <a:t>“</a:t>
            </a:r>
            <a:r>
              <a:rPr lang="en-US" altLang="ja-JP" i="1">
                <a:latin typeface="Arial" charset="0"/>
              </a:rPr>
              <a:t>And you have forgotten the exhortation which speaks to you as to sons: "My son, do not despise the chastening of the Lord, nor be discouraged when you are rebuked by Him; For whom the Lord loves He chastens, and scourges every son whom He receives.</a:t>
            </a:r>
            <a:r>
              <a:rPr lang="ja-JP" altLang="en-US" i="1">
                <a:latin typeface="Arial" charset="0"/>
              </a:rPr>
              <a:t>”</a:t>
            </a:r>
            <a:endParaRPr lang="en-US" i="1">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5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5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533400" y="304800"/>
            <a:ext cx="8610600" cy="1143000"/>
          </a:xfrm>
        </p:spPr>
        <p:txBody>
          <a:bodyPr/>
          <a:lstStyle/>
          <a:p>
            <a:pPr>
              <a:defRPr/>
            </a:pPr>
            <a:r>
              <a:rPr lang="en-US" sz="3600" b="1" dirty="0">
                <a:effectLst>
                  <a:outerShdw blurRad="50800" dist="38100" dir="2700000" algn="tl" rotWithShape="0">
                    <a:prstClr val="black">
                      <a:alpha val="40000"/>
                    </a:prstClr>
                  </a:outerShdw>
                </a:effectLst>
                <a:latin typeface="Arial" charset="0"/>
              </a:rPr>
              <a:t>Why Is Church Discipline Necessary?</a:t>
            </a:r>
          </a:p>
        </p:txBody>
      </p:sp>
      <p:sp>
        <p:nvSpPr>
          <p:cNvPr id="174083" name="Rectangle 3"/>
          <p:cNvSpPr>
            <a:spLocks noGrp="1" noChangeArrowheads="1"/>
          </p:cNvSpPr>
          <p:nvPr>
            <p:ph type="body" idx="1"/>
          </p:nvPr>
        </p:nvSpPr>
        <p:spPr/>
        <p:txBody>
          <a:bodyPr/>
          <a:lstStyle/>
          <a:p>
            <a:pPr>
              <a:defRPr/>
            </a:pPr>
            <a:r>
              <a:rPr lang="en-US" dirty="0" smtClean="0">
                <a:latin typeface="Arial" charset="0"/>
              </a:rPr>
              <a:t>In </a:t>
            </a:r>
            <a:r>
              <a:rPr lang="en-US" dirty="0">
                <a:latin typeface="Arial" charset="0"/>
              </a:rPr>
              <a:t>any society where people share a common purpose, discipline is </a:t>
            </a:r>
            <a:r>
              <a:rPr lang="en-US" dirty="0" smtClean="0">
                <a:latin typeface="Arial" charset="0"/>
              </a:rPr>
              <a:t>absolutely necessary!</a:t>
            </a:r>
          </a:p>
          <a:p>
            <a:pPr lvl="1">
              <a:defRPr/>
            </a:pPr>
            <a:r>
              <a:rPr lang="en-US" sz="3200" b="1" dirty="0" smtClean="0">
                <a:effectLst>
                  <a:outerShdw blurRad="50800" dist="38100" dir="2700000" algn="tl" rotWithShape="0">
                    <a:prstClr val="black">
                      <a:alpha val="40000"/>
                    </a:prstClr>
                  </a:outerShdw>
                </a:effectLst>
                <a:latin typeface="Arial" charset="0"/>
              </a:rPr>
              <a:t>Home</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083">
                                            <p:txEl>
                                              <p:pRg st="0" end="0"/>
                                            </p:txEl>
                                          </p:spTgt>
                                        </p:tgtEl>
                                        <p:attrNameLst>
                                          <p:attrName>style.visibility</p:attrName>
                                        </p:attrNameLst>
                                      </p:cBhvr>
                                      <p:to>
                                        <p:strVal val="visible"/>
                                      </p:to>
                                    </p:set>
                                    <p:animEffect transition="in" filter="fade">
                                      <p:cBhvr>
                                        <p:cTn id="7" dur="1000"/>
                                        <p:tgtEl>
                                          <p:spTgt spid="1740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0"/>
                                  </p:iterate>
                                  <p:childTnLst>
                                    <p:set>
                                      <p:cBhvr>
                                        <p:cTn id="11" dur="1" fill="hold">
                                          <p:stCondLst>
                                            <p:cond delay="0"/>
                                          </p:stCondLst>
                                        </p:cTn>
                                        <p:tgtEl>
                                          <p:spTgt spid="174083">
                                            <p:txEl>
                                              <p:pRg st="1" end="1"/>
                                            </p:txEl>
                                          </p:spTgt>
                                        </p:tgtEl>
                                        <p:attrNameLst>
                                          <p:attrName>style.visibility</p:attrName>
                                        </p:attrNameLst>
                                      </p:cBhvr>
                                      <p:to>
                                        <p:strVal val="visible"/>
                                      </p:to>
                                    </p:set>
                                    <p:animEffect transition="in" filter="fade">
                                      <p:cBhvr>
                                        <p:cTn id="12" dur="1000"/>
                                        <p:tgtEl>
                                          <p:spTgt spid="1740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533400" y="304800"/>
            <a:ext cx="8610600" cy="1143000"/>
          </a:xfrm>
        </p:spPr>
        <p:txBody>
          <a:bodyPr/>
          <a:lstStyle/>
          <a:p>
            <a:pPr>
              <a:defRPr/>
            </a:pPr>
            <a:r>
              <a:rPr lang="en-US" sz="3600" b="1" dirty="0">
                <a:effectLst>
                  <a:outerShdw blurRad="50800" dist="38100" dir="2700000" algn="tl" rotWithShape="0">
                    <a:prstClr val="black">
                      <a:alpha val="40000"/>
                    </a:prstClr>
                  </a:outerShdw>
                </a:effectLst>
                <a:latin typeface="Arial" charset="0"/>
              </a:rPr>
              <a:t>Why Is Church Discipline Necessary?</a:t>
            </a:r>
          </a:p>
        </p:txBody>
      </p:sp>
      <p:sp>
        <p:nvSpPr>
          <p:cNvPr id="174083" name="Rectangle 3"/>
          <p:cNvSpPr>
            <a:spLocks noGrp="1" noChangeArrowheads="1"/>
          </p:cNvSpPr>
          <p:nvPr>
            <p:ph type="body" idx="1"/>
          </p:nvPr>
        </p:nvSpPr>
        <p:spPr/>
        <p:txBody>
          <a:bodyPr/>
          <a:lstStyle/>
          <a:p>
            <a:pPr>
              <a:defRPr/>
            </a:pPr>
            <a:r>
              <a:rPr lang="en-US" dirty="0" smtClean="0">
                <a:latin typeface="Arial" charset="0"/>
              </a:rPr>
              <a:t>In </a:t>
            </a:r>
            <a:r>
              <a:rPr lang="en-US" dirty="0">
                <a:latin typeface="Arial" charset="0"/>
              </a:rPr>
              <a:t>any society where people share a common purpose, discipline is </a:t>
            </a:r>
            <a:r>
              <a:rPr lang="en-US" dirty="0" smtClean="0">
                <a:latin typeface="Arial" charset="0"/>
              </a:rPr>
              <a:t>absolutely necessary!</a:t>
            </a:r>
          </a:p>
          <a:p>
            <a:pPr lvl="1">
              <a:defRPr/>
            </a:pPr>
            <a:r>
              <a:rPr lang="en-US" dirty="0" smtClean="0">
                <a:latin typeface="Arial" charset="0"/>
              </a:rPr>
              <a:t>Home</a:t>
            </a:r>
          </a:p>
          <a:p>
            <a:pPr lvl="1">
              <a:defRPr/>
            </a:pPr>
            <a:r>
              <a:rPr lang="en-US" sz="3200" b="1" dirty="0" smtClean="0">
                <a:effectLst>
                  <a:outerShdw blurRad="50800" dist="38100" dir="2700000" algn="tl" rotWithShape="0">
                    <a:prstClr val="black">
                      <a:alpha val="40000"/>
                    </a:prstClr>
                  </a:outerShdw>
                </a:effectLst>
                <a:latin typeface="Arial" charset="0"/>
              </a:rPr>
              <a:t>Community</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0"/>
                                  </p:iterate>
                                  <p:childTnLst>
                                    <p:set>
                                      <p:cBhvr>
                                        <p:cTn id="6" dur="1" fill="hold">
                                          <p:stCondLst>
                                            <p:cond delay="0"/>
                                          </p:stCondLst>
                                        </p:cTn>
                                        <p:tgtEl>
                                          <p:spTgt spid="174083">
                                            <p:txEl>
                                              <p:pRg st="2" end="2"/>
                                            </p:txEl>
                                          </p:spTgt>
                                        </p:tgtEl>
                                        <p:attrNameLst>
                                          <p:attrName>style.visibility</p:attrName>
                                        </p:attrNameLst>
                                      </p:cBhvr>
                                      <p:to>
                                        <p:strVal val="visible"/>
                                      </p:to>
                                    </p:set>
                                    <p:animEffect transition="in" filter="fade">
                                      <p:cBhvr>
                                        <p:cTn id="7" dur="1000"/>
                                        <p:tgtEl>
                                          <p:spTgt spid="1740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533400" y="304800"/>
            <a:ext cx="8610600" cy="1143000"/>
          </a:xfrm>
        </p:spPr>
        <p:txBody>
          <a:bodyPr/>
          <a:lstStyle/>
          <a:p>
            <a:pPr>
              <a:defRPr/>
            </a:pPr>
            <a:r>
              <a:rPr lang="en-US" sz="3600" b="1" dirty="0">
                <a:effectLst>
                  <a:outerShdw blurRad="50800" dist="38100" dir="2700000" algn="tl" rotWithShape="0">
                    <a:prstClr val="black">
                      <a:alpha val="40000"/>
                    </a:prstClr>
                  </a:outerShdw>
                </a:effectLst>
                <a:latin typeface="Arial" charset="0"/>
              </a:rPr>
              <a:t>Why Is Church Discipline Necessary?</a:t>
            </a:r>
          </a:p>
        </p:txBody>
      </p:sp>
      <p:sp>
        <p:nvSpPr>
          <p:cNvPr id="174083" name="Rectangle 3"/>
          <p:cNvSpPr>
            <a:spLocks noGrp="1" noChangeArrowheads="1"/>
          </p:cNvSpPr>
          <p:nvPr>
            <p:ph type="body" idx="1"/>
          </p:nvPr>
        </p:nvSpPr>
        <p:spPr/>
        <p:txBody>
          <a:bodyPr/>
          <a:lstStyle/>
          <a:p>
            <a:pPr>
              <a:defRPr/>
            </a:pPr>
            <a:r>
              <a:rPr lang="en-US" dirty="0" smtClean="0">
                <a:latin typeface="Arial" charset="0"/>
              </a:rPr>
              <a:t>In </a:t>
            </a:r>
            <a:r>
              <a:rPr lang="en-US" dirty="0">
                <a:latin typeface="Arial" charset="0"/>
              </a:rPr>
              <a:t>any society where people share a common purpose, discipline is </a:t>
            </a:r>
            <a:r>
              <a:rPr lang="en-US" dirty="0" smtClean="0">
                <a:latin typeface="Arial" charset="0"/>
              </a:rPr>
              <a:t>absolutely necessary!</a:t>
            </a:r>
          </a:p>
          <a:p>
            <a:pPr lvl="1">
              <a:defRPr/>
            </a:pPr>
            <a:r>
              <a:rPr lang="en-US" dirty="0" smtClean="0">
                <a:latin typeface="Arial" charset="0"/>
              </a:rPr>
              <a:t>Home</a:t>
            </a:r>
          </a:p>
          <a:p>
            <a:pPr lvl="1">
              <a:defRPr/>
            </a:pPr>
            <a:r>
              <a:rPr lang="en-US" dirty="0" smtClean="0">
                <a:latin typeface="Arial" charset="0"/>
              </a:rPr>
              <a:t>Community</a:t>
            </a:r>
          </a:p>
          <a:p>
            <a:pPr lvl="1">
              <a:defRPr/>
            </a:pPr>
            <a:r>
              <a:rPr lang="en-US" sz="3200" b="1" dirty="0" smtClean="0">
                <a:effectLst>
                  <a:outerShdw blurRad="50800" dist="38100" dir="2700000" algn="tl" rotWithShape="0">
                    <a:prstClr val="black">
                      <a:alpha val="40000"/>
                    </a:prstClr>
                  </a:outerShdw>
                </a:effectLst>
                <a:latin typeface="Arial" charset="0"/>
              </a:rPr>
              <a:t>Nation</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083">
                                            <p:txEl>
                                              <p:pRg st="3" end="3"/>
                                            </p:txEl>
                                          </p:spTgt>
                                        </p:tgtEl>
                                        <p:attrNameLst>
                                          <p:attrName>style.visibility</p:attrName>
                                        </p:attrNameLst>
                                      </p:cBhvr>
                                      <p:to>
                                        <p:strVal val="visible"/>
                                      </p:to>
                                    </p:set>
                                    <p:animEffect transition="in" filter="fade">
                                      <p:cBhvr>
                                        <p:cTn id="7" dur="1000"/>
                                        <p:tgtEl>
                                          <p:spTgt spid="1740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533400" y="304800"/>
            <a:ext cx="8610600" cy="1143000"/>
          </a:xfrm>
        </p:spPr>
        <p:txBody>
          <a:bodyPr/>
          <a:lstStyle/>
          <a:p>
            <a:pPr>
              <a:defRPr/>
            </a:pPr>
            <a:r>
              <a:rPr lang="en-US" sz="3600" b="1" dirty="0">
                <a:effectLst>
                  <a:outerShdw blurRad="50800" dist="38100" dir="2700000" algn="tl" rotWithShape="0">
                    <a:prstClr val="black">
                      <a:alpha val="40000"/>
                    </a:prstClr>
                  </a:outerShdw>
                </a:effectLst>
                <a:latin typeface="Arial" charset="0"/>
              </a:rPr>
              <a:t>Why Is Church Discipline Necessary?</a:t>
            </a:r>
          </a:p>
        </p:txBody>
      </p:sp>
      <p:sp>
        <p:nvSpPr>
          <p:cNvPr id="174083" name="Rectangle 3"/>
          <p:cNvSpPr>
            <a:spLocks noGrp="1" noChangeArrowheads="1"/>
          </p:cNvSpPr>
          <p:nvPr>
            <p:ph type="body" idx="1"/>
          </p:nvPr>
        </p:nvSpPr>
        <p:spPr/>
        <p:txBody>
          <a:bodyPr/>
          <a:lstStyle/>
          <a:p>
            <a:pPr>
              <a:defRPr/>
            </a:pPr>
            <a:r>
              <a:rPr lang="en-US" dirty="0" smtClean="0">
                <a:latin typeface="Arial" charset="0"/>
              </a:rPr>
              <a:t>In </a:t>
            </a:r>
            <a:r>
              <a:rPr lang="en-US" dirty="0">
                <a:latin typeface="Arial" charset="0"/>
              </a:rPr>
              <a:t>any society where people share a common purpose, discipline is </a:t>
            </a:r>
            <a:r>
              <a:rPr lang="en-US" dirty="0" smtClean="0">
                <a:latin typeface="Arial" charset="0"/>
              </a:rPr>
              <a:t>absolutely necessary!</a:t>
            </a:r>
          </a:p>
          <a:p>
            <a:pPr lvl="1">
              <a:defRPr/>
            </a:pPr>
            <a:r>
              <a:rPr lang="en-US" dirty="0" smtClean="0">
                <a:latin typeface="Arial" charset="0"/>
              </a:rPr>
              <a:t>Home</a:t>
            </a:r>
          </a:p>
          <a:p>
            <a:pPr lvl="1">
              <a:defRPr/>
            </a:pPr>
            <a:r>
              <a:rPr lang="en-US" dirty="0" smtClean="0">
                <a:latin typeface="Arial" charset="0"/>
              </a:rPr>
              <a:t>Community</a:t>
            </a:r>
          </a:p>
          <a:p>
            <a:pPr lvl="1">
              <a:defRPr/>
            </a:pPr>
            <a:r>
              <a:rPr lang="en-US" dirty="0" smtClean="0">
                <a:latin typeface="Arial" charset="0"/>
              </a:rPr>
              <a:t>Nation</a:t>
            </a:r>
          </a:p>
          <a:p>
            <a:pPr lvl="1">
              <a:defRPr/>
            </a:pPr>
            <a:r>
              <a:rPr lang="en-US" sz="3200" b="1" dirty="0" smtClean="0">
                <a:effectLst>
                  <a:outerShdw blurRad="50800" dist="38100" dir="2700000" algn="tl" rotWithShape="0">
                    <a:prstClr val="black">
                      <a:alpha val="40000"/>
                    </a:prstClr>
                  </a:outerShdw>
                </a:effectLst>
                <a:latin typeface="Arial" charset="0"/>
              </a:rPr>
              <a:t>Church</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083">
                                            <p:txEl>
                                              <p:pRg st="4" end="4"/>
                                            </p:txEl>
                                          </p:spTgt>
                                        </p:tgtEl>
                                        <p:attrNameLst>
                                          <p:attrName>style.visibility</p:attrName>
                                        </p:attrNameLst>
                                      </p:cBhvr>
                                      <p:to>
                                        <p:strVal val="visible"/>
                                      </p:to>
                                    </p:set>
                                    <p:animEffect transition="in" filter="fade">
                                      <p:cBhvr>
                                        <p:cTn id="7" dur="1000"/>
                                        <p:tgtEl>
                                          <p:spTgt spid="1740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533400" y="304800"/>
            <a:ext cx="8610600" cy="1143000"/>
          </a:xfrm>
        </p:spPr>
        <p:txBody>
          <a:bodyPr/>
          <a:lstStyle/>
          <a:p>
            <a:pPr>
              <a:defRPr/>
            </a:pPr>
            <a:r>
              <a:rPr lang="en-US" sz="3600" b="1" dirty="0">
                <a:effectLst>
                  <a:outerShdw blurRad="50800" dist="38100" dir="2700000" algn="tl" rotWithShape="0">
                    <a:prstClr val="black">
                      <a:alpha val="40000"/>
                    </a:prstClr>
                  </a:outerShdw>
                </a:effectLst>
                <a:latin typeface="Arial" charset="0"/>
              </a:rPr>
              <a:t>Why Is Church Discipline Necessary?</a:t>
            </a:r>
          </a:p>
        </p:txBody>
      </p:sp>
      <p:sp>
        <p:nvSpPr>
          <p:cNvPr id="173059" name="Rectangle 3"/>
          <p:cNvSpPr>
            <a:spLocks noGrp="1" noChangeArrowheads="1"/>
          </p:cNvSpPr>
          <p:nvPr>
            <p:ph type="body" idx="1"/>
          </p:nvPr>
        </p:nvSpPr>
        <p:spPr/>
        <p:txBody>
          <a:bodyPr/>
          <a:lstStyle/>
          <a:p>
            <a:r>
              <a:rPr lang="en-US" sz="3600">
                <a:latin typeface="Arial" charset="0"/>
              </a:rPr>
              <a:t>Without discipline in the church…</a:t>
            </a:r>
          </a:p>
          <a:p>
            <a:pPr lvl="1"/>
            <a:r>
              <a:rPr lang="en-US" sz="3200">
                <a:latin typeface="Arial" charset="0"/>
              </a:rPr>
              <a:t>The influence of preaching is lessened or neutralized</a:t>
            </a:r>
          </a:p>
          <a:p>
            <a:pPr lvl="1"/>
            <a:r>
              <a:rPr lang="en-US" sz="3200">
                <a:latin typeface="Arial" charset="0"/>
              </a:rPr>
              <a:t>Confusion and disorder prevail</a:t>
            </a:r>
          </a:p>
          <a:p>
            <a:pPr lvl="2"/>
            <a:r>
              <a:rPr lang="en-US" sz="2800">
                <a:latin typeface="Arial" charset="0"/>
              </a:rPr>
              <a:t>(see 1 Corinthians 1 &amp;</a:t>
            </a:r>
            <a:r>
              <a:rPr lang="en-US">
                <a:latin typeface="Arial" charset="0"/>
              </a:rPr>
              <a:t> </a:t>
            </a:r>
            <a:r>
              <a:rPr lang="en-US" sz="2800">
                <a:latin typeface="Arial" charset="0"/>
              </a:rPr>
              <a:t>2)</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animEffect transition="in" filter="fade">
                                      <p:cBhvr>
                                        <p:cTn id="7" dur="1000"/>
                                        <p:tgtEl>
                                          <p:spTgt spid="173059">
                                            <p:txEl>
                                              <p:pRg st="0" end="0"/>
                                            </p:txEl>
                                          </p:spTgt>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73059">
                                            <p:txEl>
                                              <p:pRg st="1" end="1"/>
                                            </p:txEl>
                                          </p:spTgt>
                                        </p:tgtEl>
                                        <p:attrNameLst>
                                          <p:attrName>style.visibility</p:attrName>
                                        </p:attrNameLst>
                                      </p:cBhvr>
                                      <p:to>
                                        <p:strVal val="visible"/>
                                      </p:to>
                                    </p:set>
                                    <p:animEffect transition="in" filter="fade">
                                      <p:cBhvr>
                                        <p:cTn id="11" dur="1000"/>
                                        <p:tgtEl>
                                          <p:spTgt spid="173059">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73059">
                                            <p:txEl>
                                              <p:pRg st="2" end="2"/>
                                            </p:txEl>
                                          </p:spTgt>
                                        </p:tgtEl>
                                        <p:attrNameLst>
                                          <p:attrName>style.visibility</p:attrName>
                                        </p:attrNameLst>
                                      </p:cBhvr>
                                      <p:to>
                                        <p:strVal val="visible"/>
                                      </p:to>
                                    </p:set>
                                    <p:animEffect transition="in" filter="fade">
                                      <p:cBhvr>
                                        <p:cTn id="16" dur="1000"/>
                                        <p:tgtEl>
                                          <p:spTgt spid="173059">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73059">
                                            <p:txEl>
                                              <p:pRg st="3" end="3"/>
                                            </p:txEl>
                                          </p:spTgt>
                                        </p:tgtEl>
                                        <p:attrNameLst>
                                          <p:attrName>style.visibility</p:attrName>
                                        </p:attrNameLst>
                                      </p:cBhvr>
                                      <p:to>
                                        <p:strVal val="visible"/>
                                      </p:to>
                                    </p:set>
                                    <p:animEffect transition="in" filter="fade">
                                      <p:cBhvr>
                                        <p:cTn id="19" dur="1000"/>
                                        <p:tgtEl>
                                          <p:spTgt spid="1730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ctrTitle"/>
          </p:nvPr>
        </p:nvSpPr>
        <p:spPr/>
        <p:txBody>
          <a:bodyPr/>
          <a:lstStyle/>
          <a:p>
            <a:r>
              <a:rPr lang="en-US">
                <a:latin typeface="Arial" charset="0"/>
              </a:rPr>
              <a:t>Church Discipline</a:t>
            </a:r>
          </a:p>
        </p:txBody>
      </p:sp>
      <p:sp>
        <p:nvSpPr>
          <p:cNvPr id="70658" name="Rectangle 3"/>
          <p:cNvSpPr>
            <a:spLocks noGrp="1" noChangeArrowheads="1"/>
          </p:cNvSpPr>
          <p:nvPr>
            <p:ph type="subTitle" idx="1"/>
          </p:nvPr>
        </p:nvSpPr>
        <p:spPr/>
        <p:txBody>
          <a:bodyPr/>
          <a:lstStyle/>
          <a:p>
            <a:r>
              <a:rPr lang="en-US">
                <a:latin typeface="Arial" charset="0"/>
              </a:rPr>
              <a:t>An extensive study of corrective church discipline</a:t>
            </a:r>
          </a:p>
        </p:txBody>
      </p:sp>
      <p:sp>
        <p:nvSpPr>
          <p:cNvPr id="70659" name="TextBox 3"/>
          <p:cNvSpPr txBox="1">
            <a:spLocks noChangeArrowheads="1"/>
          </p:cNvSpPr>
          <p:nvPr/>
        </p:nvSpPr>
        <p:spPr bwMode="auto">
          <a:xfrm>
            <a:off x="2057400" y="4876800"/>
            <a:ext cx="5029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3200" b="1" i="1">
                <a:solidFill>
                  <a:srgbClr val="0066CC"/>
                </a:solidFill>
              </a:rPr>
              <a:t>The Purpose</a:t>
            </a:r>
          </a:p>
        </p:txBody>
      </p:sp>
      <p:sp>
        <p:nvSpPr>
          <p:cNvPr id="2" name="Footer Placeholder 1"/>
          <p:cNvSpPr>
            <a:spLocks noGrp="1"/>
          </p:cNvSpPr>
          <p:nvPr>
            <p:ph type="ftr" sz="quarter" idx="11"/>
          </p:nvPr>
        </p:nvSpPr>
        <p:spPr/>
        <p:txBody>
          <a:bodyPr/>
          <a:lstStyle/>
          <a:p>
            <a:pPr>
              <a:defRPr/>
            </a:pPr>
            <a:r>
              <a:rPr lang="en-US" smtClean="0"/>
              <a:t>Prepared by Brett W. Hogland</a:t>
            </a:r>
            <a:endParaRPr lang="en-US"/>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33400" y="76200"/>
            <a:ext cx="7620000" cy="1143000"/>
          </a:xfrm>
        </p:spPr>
        <p:txBody>
          <a:bodyPr/>
          <a:lstStyle/>
          <a:p>
            <a:pPr>
              <a:defRPr/>
            </a:pPr>
            <a:r>
              <a:rPr lang="en-US" sz="3600" b="1" dirty="0" smtClean="0">
                <a:effectLst>
                  <a:outerShdw blurRad="50800" dist="38100" dir="2700000" algn="tl" rotWithShape="0">
                    <a:prstClr val="black">
                      <a:alpha val="40000"/>
                    </a:prstClr>
                  </a:outerShdw>
                </a:effectLst>
                <a:latin typeface="Arial" charset="0"/>
              </a:rPr>
              <a:t>What Is The </a:t>
            </a:r>
            <a:r>
              <a:rPr lang="en-US" sz="3600" b="1" dirty="0">
                <a:effectLst>
                  <a:outerShdw blurRad="50800" dist="38100" dir="2700000" algn="tl" rotWithShape="0">
                    <a:prstClr val="black">
                      <a:alpha val="40000"/>
                    </a:prstClr>
                  </a:outerShdw>
                </a:effectLst>
                <a:latin typeface="Arial" charset="0"/>
              </a:rPr>
              <a:t>Purpose Of Corrective </a:t>
            </a:r>
            <a:r>
              <a:rPr lang="en-US" sz="3600" b="1" dirty="0" smtClean="0">
                <a:effectLst>
                  <a:outerShdw blurRad="50800" dist="38100" dir="2700000" algn="tl" rotWithShape="0">
                    <a:prstClr val="black">
                      <a:alpha val="40000"/>
                    </a:prstClr>
                  </a:outerShdw>
                </a:effectLst>
                <a:latin typeface="Arial" charset="0"/>
              </a:rPr>
              <a:t>Church Discipline?</a:t>
            </a:r>
            <a:endParaRPr lang="en-US" sz="3600" b="1" dirty="0">
              <a:effectLst>
                <a:outerShdw blurRad="50800" dist="38100" dir="2700000" algn="tl" rotWithShape="0">
                  <a:prstClr val="black">
                    <a:alpha val="40000"/>
                  </a:prstClr>
                </a:outerShdw>
              </a:effectLst>
              <a:latin typeface="Arial" charset="0"/>
            </a:endParaRPr>
          </a:p>
        </p:txBody>
      </p:sp>
      <p:sp>
        <p:nvSpPr>
          <p:cNvPr id="175107" name="Rectangle 3"/>
          <p:cNvSpPr>
            <a:spLocks noGrp="1" noChangeArrowheads="1"/>
          </p:cNvSpPr>
          <p:nvPr>
            <p:ph type="body" idx="1"/>
          </p:nvPr>
        </p:nvSpPr>
        <p:spPr>
          <a:xfrm>
            <a:off x="533400" y="1524000"/>
            <a:ext cx="8077200" cy="4800600"/>
          </a:xfrm>
        </p:spPr>
        <p:txBody>
          <a:bodyPr/>
          <a:lstStyle/>
          <a:p>
            <a:pPr algn="ctr">
              <a:buFontTx/>
              <a:buNone/>
              <a:defRPr/>
            </a:pPr>
            <a:r>
              <a:rPr lang="en-US" sz="3600" b="1" u="sng" dirty="0">
                <a:effectLst>
                  <a:outerShdw blurRad="50800" dist="38100" dir="2700000" algn="tl" rotWithShape="0">
                    <a:prstClr val="black">
                      <a:alpha val="40000"/>
                    </a:prstClr>
                  </a:outerShdw>
                </a:effectLst>
                <a:latin typeface="Arial" charset="0"/>
              </a:rPr>
              <a:t>To Save Their Soul</a:t>
            </a:r>
          </a:p>
          <a:p>
            <a:pPr>
              <a:defRPr/>
            </a:pPr>
            <a:r>
              <a:rPr lang="ja-JP" altLang="en-US" b="1" dirty="0">
                <a:latin typeface="Arial" charset="0"/>
              </a:rPr>
              <a:t>“</a:t>
            </a:r>
            <a:r>
              <a:rPr lang="en-US" b="1" dirty="0">
                <a:latin typeface="Arial" charset="0"/>
              </a:rPr>
              <a:t>Deliver such a one to Satan</a:t>
            </a:r>
            <a:r>
              <a:rPr lang="ja-JP" altLang="en-US" b="1" dirty="0">
                <a:latin typeface="Arial" charset="0"/>
              </a:rPr>
              <a:t>”</a:t>
            </a:r>
            <a:r>
              <a:rPr lang="en-US" b="1" dirty="0">
                <a:latin typeface="Arial" charset="0"/>
              </a:rPr>
              <a:t> </a:t>
            </a:r>
            <a:r>
              <a:rPr lang="en-US" sz="2800" b="1" dirty="0">
                <a:latin typeface="Arial" charset="0"/>
              </a:rPr>
              <a:t>(</a:t>
            </a:r>
            <a:r>
              <a:rPr lang="en-US" sz="2800" b="1" dirty="0" smtClean="0">
                <a:latin typeface="Arial" charset="0"/>
              </a:rPr>
              <a:t>1Cor.</a:t>
            </a:r>
            <a:r>
              <a:rPr lang="en-US" sz="2800" b="1" dirty="0">
                <a:latin typeface="Arial" charset="0"/>
              </a:rPr>
              <a:t>5:5)</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Effect transition="in" filter="fade">
                                      <p:cBhvr>
                                        <p:cTn id="7" dur="500"/>
                                        <p:tgtEl>
                                          <p:spTgt spid="1751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5107">
                                            <p:txEl>
                                              <p:pRg st="1" end="1"/>
                                            </p:txEl>
                                          </p:spTgt>
                                        </p:tgtEl>
                                        <p:attrNameLst>
                                          <p:attrName>style.visibility</p:attrName>
                                        </p:attrNameLst>
                                      </p:cBhvr>
                                      <p:to>
                                        <p:strVal val="visible"/>
                                      </p:to>
                                    </p:set>
                                    <p:animEffect transition="in" filter="fade">
                                      <p:cBhvr>
                                        <p:cTn id="12" dur="500"/>
                                        <p:tgtEl>
                                          <p:spTgt spid="1751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533400" y="76200"/>
            <a:ext cx="7620000" cy="1143000"/>
          </a:xfrm>
        </p:spPr>
        <p:txBody>
          <a:bodyPr/>
          <a:lstStyle/>
          <a:p>
            <a:pPr>
              <a:defRPr/>
            </a:pPr>
            <a:r>
              <a:rPr lang="en-US" sz="3600" b="1" dirty="0">
                <a:effectLst>
                  <a:outerShdw blurRad="50800" dist="38100" dir="2700000" algn="tl" rotWithShape="0">
                    <a:prstClr val="black">
                      <a:alpha val="40000"/>
                    </a:prstClr>
                  </a:outerShdw>
                </a:effectLst>
                <a:latin typeface="Arial" charset="0"/>
              </a:rPr>
              <a:t>What Is The Purpose Of Corrective </a:t>
            </a:r>
            <a:r>
              <a:rPr lang="en-US" sz="3600" b="1" dirty="0" smtClean="0">
                <a:effectLst>
                  <a:outerShdw blurRad="50800" dist="38100" dir="2700000" algn="tl" rotWithShape="0">
                    <a:prstClr val="black">
                      <a:alpha val="40000"/>
                    </a:prstClr>
                  </a:outerShdw>
                </a:effectLst>
                <a:latin typeface="Arial" charset="0"/>
              </a:rPr>
              <a:t>Church Discipline</a:t>
            </a:r>
            <a:r>
              <a:rPr lang="en-US" sz="3600" b="1" dirty="0">
                <a:effectLst>
                  <a:outerShdw blurRad="50800" dist="38100" dir="2700000" algn="tl" rotWithShape="0">
                    <a:prstClr val="black">
                      <a:alpha val="40000"/>
                    </a:prstClr>
                  </a:outerShdw>
                </a:effectLst>
                <a:latin typeface="Arial" charset="0"/>
              </a:rPr>
              <a:t>?</a:t>
            </a:r>
          </a:p>
        </p:txBody>
      </p:sp>
      <p:sp>
        <p:nvSpPr>
          <p:cNvPr id="176131" name="Rectangle 3"/>
          <p:cNvSpPr>
            <a:spLocks noGrp="1" noChangeArrowheads="1"/>
          </p:cNvSpPr>
          <p:nvPr>
            <p:ph type="body" idx="1"/>
          </p:nvPr>
        </p:nvSpPr>
        <p:spPr>
          <a:xfrm>
            <a:off x="533400" y="1524000"/>
            <a:ext cx="8305800" cy="4800600"/>
          </a:xfrm>
        </p:spPr>
        <p:txBody>
          <a:bodyPr/>
          <a:lstStyle/>
          <a:p>
            <a:pPr>
              <a:defRPr/>
            </a:pPr>
            <a:r>
              <a:rPr lang="en-US" sz="3600" b="1" dirty="0" smtClean="0">
                <a:effectLst>
                  <a:outerShdw blurRad="50800" dist="38100" dir="2700000" algn="tl" rotWithShape="0">
                    <a:prstClr val="black">
                      <a:alpha val="40000"/>
                    </a:prstClr>
                  </a:outerShdw>
                </a:effectLst>
                <a:latin typeface="Arial" charset="0"/>
              </a:rPr>
              <a:t>Delivering </a:t>
            </a:r>
            <a:r>
              <a:rPr lang="en-US" sz="3600" b="1" dirty="0">
                <a:effectLst>
                  <a:outerShdw blurRad="50800" dist="38100" dir="2700000" algn="tl" rotWithShape="0">
                    <a:prstClr val="black">
                      <a:alpha val="40000"/>
                    </a:prstClr>
                  </a:outerShdw>
                </a:effectLst>
                <a:latin typeface="Arial" charset="0"/>
              </a:rPr>
              <a:t>One To Satan Means…</a:t>
            </a:r>
          </a:p>
          <a:p>
            <a:pPr lvl="1">
              <a:defRPr/>
            </a:pPr>
            <a:r>
              <a:rPr lang="ja-JP" altLang="en-US" sz="3200" i="1" dirty="0">
                <a:latin typeface="Arial" charset="0"/>
              </a:rPr>
              <a:t>“</a:t>
            </a:r>
            <a:r>
              <a:rPr lang="en-US" sz="3200" i="1" dirty="0">
                <a:latin typeface="Arial" charset="0"/>
              </a:rPr>
              <a:t>…that he who has done this deed might be taken away from among you…</a:t>
            </a:r>
            <a:r>
              <a:rPr lang="ja-JP" altLang="en-US" sz="3200" i="1" dirty="0">
                <a:latin typeface="Arial" charset="0"/>
              </a:rPr>
              <a:t>”</a:t>
            </a:r>
            <a:r>
              <a:rPr lang="en-US" sz="3200" i="1" dirty="0">
                <a:latin typeface="Arial" charset="0"/>
              </a:rPr>
              <a:t> </a:t>
            </a:r>
            <a:r>
              <a:rPr lang="en-US" b="1" i="1" dirty="0">
                <a:latin typeface="Arial" charset="0"/>
              </a:rPr>
              <a:t>(v.2)</a:t>
            </a:r>
          </a:p>
          <a:p>
            <a:pPr lvl="1">
              <a:defRPr/>
            </a:pPr>
            <a:r>
              <a:rPr lang="en-US" sz="3200" i="1" dirty="0">
                <a:latin typeface="Arial" charset="0"/>
              </a:rPr>
              <a:t>purge out the old leaven…</a:t>
            </a:r>
            <a:r>
              <a:rPr lang="ja-JP" altLang="en-US" sz="3200" i="1" dirty="0">
                <a:latin typeface="Arial" charset="0"/>
              </a:rPr>
              <a:t>”</a:t>
            </a:r>
            <a:r>
              <a:rPr lang="en-US" sz="3200" i="1" dirty="0">
                <a:latin typeface="Arial" charset="0"/>
              </a:rPr>
              <a:t> </a:t>
            </a:r>
            <a:r>
              <a:rPr lang="en-US" b="1" i="1" dirty="0">
                <a:latin typeface="Arial" charset="0"/>
              </a:rPr>
              <a:t>(v.7)</a:t>
            </a:r>
            <a:endParaRPr lang="en-US" sz="3200" b="1" i="1" dirty="0">
              <a:latin typeface="Arial" charset="0"/>
            </a:endParaRPr>
          </a:p>
          <a:p>
            <a:pPr lvl="1">
              <a:defRPr/>
            </a:pPr>
            <a:r>
              <a:rPr lang="ja-JP" altLang="en-US" sz="3200" i="1" dirty="0">
                <a:latin typeface="Arial" charset="0"/>
              </a:rPr>
              <a:t>“</a:t>
            </a:r>
            <a:r>
              <a:rPr lang="en-US" sz="3200" i="1" dirty="0">
                <a:latin typeface="Arial" charset="0"/>
              </a:rPr>
              <a:t>…not to keep company with…</a:t>
            </a:r>
            <a:r>
              <a:rPr lang="ja-JP" altLang="en-US" sz="3200" i="1" dirty="0">
                <a:latin typeface="Arial" charset="0"/>
              </a:rPr>
              <a:t>”</a:t>
            </a:r>
            <a:r>
              <a:rPr lang="en-US" sz="3200" i="1" dirty="0">
                <a:latin typeface="Arial" charset="0"/>
              </a:rPr>
              <a:t> </a:t>
            </a:r>
            <a:r>
              <a:rPr lang="en-US" b="1" i="1" dirty="0">
                <a:latin typeface="Arial" charset="0"/>
              </a:rPr>
              <a:t>(vv.9,11)</a:t>
            </a:r>
            <a:endParaRPr lang="en-US" sz="3200" b="1" i="1" dirty="0">
              <a:latin typeface="Arial" charset="0"/>
            </a:endParaRPr>
          </a:p>
          <a:p>
            <a:pPr lvl="1">
              <a:defRPr/>
            </a:pPr>
            <a:r>
              <a:rPr lang="ja-JP" altLang="en-US" sz="3200" i="1" dirty="0">
                <a:latin typeface="Arial" charset="0"/>
              </a:rPr>
              <a:t>“</a:t>
            </a:r>
            <a:r>
              <a:rPr lang="en-US" sz="3200" i="1" dirty="0">
                <a:latin typeface="Arial" charset="0"/>
              </a:rPr>
              <a:t>…put away from yourselves the evil person</a:t>
            </a:r>
            <a:r>
              <a:rPr lang="ja-JP" altLang="en-US" sz="3200" i="1" dirty="0">
                <a:latin typeface="Arial" charset="0"/>
              </a:rPr>
              <a:t>”</a:t>
            </a:r>
            <a:r>
              <a:rPr lang="en-US" b="1" i="1" dirty="0">
                <a:latin typeface="Arial" charset="0"/>
              </a:rPr>
              <a:t>(v.13)</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animEffect transition="in" filter="fade">
                                      <p:cBhvr>
                                        <p:cTn id="7" dur="500"/>
                                        <p:tgtEl>
                                          <p:spTgt spid="1761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6131">
                                            <p:txEl>
                                              <p:pRg st="1" end="1"/>
                                            </p:txEl>
                                          </p:spTgt>
                                        </p:tgtEl>
                                        <p:attrNameLst>
                                          <p:attrName>style.visibility</p:attrName>
                                        </p:attrNameLst>
                                      </p:cBhvr>
                                      <p:to>
                                        <p:strVal val="visible"/>
                                      </p:to>
                                    </p:set>
                                    <p:animEffect transition="in" filter="fade">
                                      <p:cBhvr>
                                        <p:cTn id="12" dur="500"/>
                                        <p:tgtEl>
                                          <p:spTgt spid="176131">
                                            <p:txEl>
                                              <p:pRg st="1" end="1"/>
                                            </p:txEl>
                                          </p:spTgt>
                                        </p:tgtEl>
                                      </p:cBhvr>
                                    </p:animEffect>
                                  </p:childTnLst>
                                </p:cTn>
                              </p:par>
                            </p:childTnLst>
                          </p:cTn>
                        </p:par>
                        <p:par>
                          <p:cTn id="13" fill="hold" nodeType="afterGroup">
                            <p:stCondLst>
                              <p:cond delay="500"/>
                            </p:stCondLst>
                            <p:childTnLst>
                              <p:par>
                                <p:cTn id="14" presetID="10" presetClass="entr" presetSubtype="0" fill="hold" grpId="0" nodeType="afterEffect">
                                  <p:stCondLst>
                                    <p:cond delay="2000"/>
                                  </p:stCondLst>
                                  <p:childTnLst>
                                    <p:set>
                                      <p:cBhvr>
                                        <p:cTn id="15" dur="1" fill="hold">
                                          <p:stCondLst>
                                            <p:cond delay="0"/>
                                          </p:stCondLst>
                                        </p:cTn>
                                        <p:tgtEl>
                                          <p:spTgt spid="176131">
                                            <p:txEl>
                                              <p:pRg st="2" end="2"/>
                                            </p:txEl>
                                          </p:spTgt>
                                        </p:tgtEl>
                                        <p:attrNameLst>
                                          <p:attrName>style.visibility</p:attrName>
                                        </p:attrNameLst>
                                      </p:cBhvr>
                                      <p:to>
                                        <p:strVal val="visible"/>
                                      </p:to>
                                    </p:set>
                                    <p:animEffect transition="in" filter="fade">
                                      <p:cBhvr>
                                        <p:cTn id="16" dur="500"/>
                                        <p:tgtEl>
                                          <p:spTgt spid="176131">
                                            <p:txEl>
                                              <p:pRg st="2" end="2"/>
                                            </p:txEl>
                                          </p:spTgt>
                                        </p:tgtEl>
                                      </p:cBhvr>
                                    </p:animEffect>
                                  </p:childTnLst>
                                </p:cTn>
                              </p:par>
                            </p:childTnLst>
                          </p:cTn>
                        </p:par>
                        <p:par>
                          <p:cTn id="17" fill="hold" nodeType="afterGroup">
                            <p:stCondLst>
                              <p:cond delay="3000"/>
                            </p:stCondLst>
                            <p:childTnLst>
                              <p:par>
                                <p:cTn id="18" presetID="10" presetClass="entr" presetSubtype="0" fill="hold" grpId="0" nodeType="afterEffect">
                                  <p:stCondLst>
                                    <p:cond delay="2000"/>
                                  </p:stCondLst>
                                  <p:childTnLst>
                                    <p:set>
                                      <p:cBhvr>
                                        <p:cTn id="19" dur="1" fill="hold">
                                          <p:stCondLst>
                                            <p:cond delay="0"/>
                                          </p:stCondLst>
                                        </p:cTn>
                                        <p:tgtEl>
                                          <p:spTgt spid="176131">
                                            <p:txEl>
                                              <p:pRg st="3" end="3"/>
                                            </p:txEl>
                                          </p:spTgt>
                                        </p:tgtEl>
                                        <p:attrNameLst>
                                          <p:attrName>style.visibility</p:attrName>
                                        </p:attrNameLst>
                                      </p:cBhvr>
                                      <p:to>
                                        <p:strVal val="visible"/>
                                      </p:to>
                                    </p:set>
                                    <p:animEffect transition="in" filter="fade">
                                      <p:cBhvr>
                                        <p:cTn id="20" dur="500"/>
                                        <p:tgtEl>
                                          <p:spTgt spid="176131">
                                            <p:txEl>
                                              <p:pRg st="3" end="3"/>
                                            </p:txEl>
                                          </p:spTgt>
                                        </p:tgtEl>
                                      </p:cBhvr>
                                    </p:animEffect>
                                  </p:childTnLst>
                                </p:cTn>
                              </p:par>
                            </p:childTnLst>
                          </p:cTn>
                        </p:par>
                        <p:par>
                          <p:cTn id="21" fill="hold" nodeType="afterGroup">
                            <p:stCondLst>
                              <p:cond delay="5500"/>
                            </p:stCondLst>
                            <p:childTnLst>
                              <p:par>
                                <p:cTn id="22" presetID="10" presetClass="entr" presetSubtype="0" fill="hold" grpId="0" nodeType="afterEffect">
                                  <p:stCondLst>
                                    <p:cond delay="2000"/>
                                  </p:stCondLst>
                                  <p:childTnLst>
                                    <p:set>
                                      <p:cBhvr>
                                        <p:cTn id="23" dur="1" fill="hold">
                                          <p:stCondLst>
                                            <p:cond delay="0"/>
                                          </p:stCondLst>
                                        </p:cTn>
                                        <p:tgtEl>
                                          <p:spTgt spid="176131">
                                            <p:txEl>
                                              <p:pRg st="4" end="4"/>
                                            </p:txEl>
                                          </p:spTgt>
                                        </p:tgtEl>
                                        <p:attrNameLst>
                                          <p:attrName>style.visibility</p:attrName>
                                        </p:attrNameLst>
                                      </p:cBhvr>
                                      <p:to>
                                        <p:strVal val="visible"/>
                                      </p:to>
                                    </p:set>
                                    <p:animEffect transition="in" filter="fade">
                                      <p:cBhvr>
                                        <p:cTn id="24" dur="500"/>
                                        <p:tgtEl>
                                          <p:spTgt spid="1761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533400" y="76200"/>
            <a:ext cx="7620000" cy="1143000"/>
          </a:xfrm>
        </p:spPr>
        <p:txBody>
          <a:bodyPr/>
          <a:lstStyle/>
          <a:p>
            <a:pPr>
              <a:defRPr/>
            </a:pPr>
            <a:r>
              <a:rPr lang="en-US" sz="3600" b="1" dirty="0">
                <a:effectLst>
                  <a:outerShdw blurRad="50800" dist="38100" dir="2700000" algn="tl" rotWithShape="0">
                    <a:prstClr val="black">
                      <a:alpha val="40000"/>
                    </a:prstClr>
                  </a:outerShdw>
                </a:effectLst>
                <a:latin typeface="Arial" charset="0"/>
              </a:rPr>
              <a:t>What Is The Purpose Of Corrective </a:t>
            </a:r>
            <a:r>
              <a:rPr lang="en-US" sz="3600" b="1" dirty="0" smtClean="0">
                <a:effectLst>
                  <a:outerShdw blurRad="50800" dist="38100" dir="2700000" algn="tl" rotWithShape="0">
                    <a:prstClr val="black">
                      <a:alpha val="40000"/>
                    </a:prstClr>
                  </a:outerShdw>
                </a:effectLst>
                <a:latin typeface="Arial" charset="0"/>
              </a:rPr>
              <a:t>Church Discipline</a:t>
            </a:r>
            <a:r>
              <a:rPr lang="en-US" sz="3600" b="1" dirty="0">
                <a:effectLst>
                  <a:outerShdw blurRad="50800" dist="38100" dir="2700000" algn="tl" rotWithShape="0">
                    <a:prstClr val="black">
                      <a:alpha val="40000"/>
                    </a:prstClr>
                  </a:outerShdw>
                </a:effectLst>
                <a:latin typeface="Arial" charset="0"/>
              </a:rPr>
              <a:t>?</a:t>
            </a:r>
          </a:p>
        </p:txBody>
      </p:sp>
      <p:sp>
        <p:nvSpPr>
          <p:cNvPr id="328707" name="Rectangle 3"/>
          <p:cNvSpPr>
            <a:spLocks noGrp="1" noChangeArrowheads="1"/>
          </p:cNvSpPr>
          <p:nvPr>
            <p:ph type="body" idx="1"/>
          </p:nvPr>
        </p:nvSpPr>
        <p:spPr>
          <a:xfrm>
            <a:off x="533400" y="1524000"/>
            <a:ext cx="8153400" cy="4800600"/>
          </a:xfrm>
        </p:spPr>
        <p:txBody>
          <a:bodyPr/>
          <a:lstStyle/>
          <a:p>
            <a:pPr algn="ctr">
              <a:buFontTx/>
              <a:buNone/>
              <a:defRPr/>
            </a:pPr>
            <a:r>
              <a:rPr lang="en-US" sz="3600" b="1" u="sng" dirty="0">
                <a:effectLst>
                  <a:outerShdw blurRad="50800" dist="38100" dir="2700000" algn="tl" rotWithShape="0">
                    <a:prstClr val="black">
                      <a:alpha val="40000"/>
                    </a:prstClr>
                  </a:outerShdw>
                </a:effectLst>
                <a:latin typeface="Arial" charset="0"/>
              </a:rPr>
              <a:t>To Save Their Soul</a:t>
            </a:r>
          </a:p>
          <a:p>
            <a:pPr>
              <a:defRPr/>
            </a:pPr>
            <a:r>
              <a:rPr lang="ja-JP" altLang="en-US" b="1" dirty="0">
                <a:latin typeface="Arial" charset="0"/>
              </a:rPr>
              <a:t>“</a:t>
            </a:r>
            <a:r>
              <a:rPr lang="en-US" b="1" dirty="0">
                <a:latin typeface="Arial" charset="0"/>
              </a:rPr>
              <a:t>Deliver such a one to Satan</a:t>
            </a:r>
            <a:r>
              <a:rPr lang="ja-JP" altLang="en-US" b="1" dirty="0">
                <a:latin typeface="Arial" charset="0"/>
              </a:rPr>
              <a:t>”</a:t>
            </a:r>
            <a:r>
              <a:rPr lang="en-US" b="1" dirty="0">
                <a:latin typeface="Arial" charset="0"/>
              </a:rPr>
              <a:t> </a:t>
            </a:r>
            <a:r>
              <a:rPr lang="en-US" sz="2800" b="1" dirty="0">
                <a:latin typeface="Arial" charset="0"/>
              </a:rPr>
              <a:t>(</a:t>
            </a:r>
            <a:r>
              <a:rPr lang="en-US" sz="2800" b="1" dirty="0" smtClean="0">
                <a:latin typeface="Arial" charset="0"/>
              </a:rPr>
              <a:t>1Cor.</a:t>
            </a:r>
            <a:r>
              <a:rPr lang="en-US" sz="2800" b="1" dirty="0">
                <a:latin typeface="Arial" charset="0"/>
              </a:rPr>
              <a:t>5:5)</a:t>
            </a:r>
            <a:endParaRPr lang="en-US" sz="3600" b="1" dirty="0">
              <a:latin typeface="Arial" charset="0"/>
            </a:endParaRPr>
          </a:p>
          <a:p>
            <a:pPr lvl="1">
              <a:defRPr/>
            </a:pPr>
            <a:r>
              <a:rPr lang="en-US" i="1" dirty="0">
                <a:latin typeface="Arial" charset="0"/>
              </a:rPr>
              <a:t>For the destruction of the flesh </a:t>
            </a:r>
            <a:r>
              <a:rPr lang="en-US" sz="2400" b="1" i="1" dirty="0">
                <a:latin typeface="Arial" charset="0"/>
              </a:rPr>
              <a:t>(1Co.5:5)</a:t>
            </a:r>
            <a:endParaRPr lang="en-US" b="1" i="1" dirty="0">
              <a:latin typeface="Arial" charset="0"/>
            </a:endParaRPr>
          </a:p>
          <a:p>
            <a:pPr lvl="2">
              <a:defRPr/>
            </a:pPr>
            <a:r>
              <a:rPr lang="en-US" sz="2600" i="1" dirty="0">
                <a:latin typeface="Arial" charset="0"/>
              </a:rPr>
              <a:t>The works, deeds and desires of the flesh </a:t>
            </a:r>
            <a:r>
              <a:rPr lang="en-US" b="1" i="1" dirty="0">
                <a:latin typeface="Arial" charset="0"/>
              </a:rPr>
              <a:t>(</a:t>
            </a:r>
            <a:r>
              <a:rPr lang="en-US" b="1" i="1" dirty="0" smtClean="0">
                <a:latin typeface="Arial" charset="0"/>
              </a:rPr>
              <a:t>Gal.</a:t>
            </a:r>
            <a:r>
              <a:rPr lang="en-US" b="1" i="1" dirty="0">
                <a:latin typeface="Arial" charset="0"/>
              </a:rPr>
              <a:t>5:19-21) (</a:t>
            </a:r>
            <a:r>
              <a:rPr lang="en-US" b="1" i="1" dirty="0" smtClean="0">
                <a:latin typeface="Arial" charset="0"/>
              </a:rPr>
              <a:t>Heb.</a:t>
            </a:r>
            <a:r>
              <a:rPr lang="en-US" b="1" i="1" dirty="0">
                <a:latin typeface="Arial" charset="0"/>
              </a:rPr>
              <a:t>12:14-15) (</a:t>
            </a:r>
            <a:r>
              <a:rPr lang="en-US" b="1" i="1" dirty="0" smtClean="0">
                <a:latin typeface="Arial" charset="0"/>
              </a:rPr>
              <a:t>2Cor.</a:t>
            </a:r>
            <a:r>
              <a:rPr lang="en-US" b="1" i="1" dirty="0">
                <a:latin typeface="Arial" charset="0"/>
              </a:rPr>
              <a:t>7:1)</a:t>
            </a:r>
            <a:endParaRPr lang="en-US" sz="2600" b="1" i="1" dirty="0">
              <a:latin typeface="Arial" charset="0"/>
            </a:endParaRPr>
          </a:p>
          <a:p>
            <a:pPr lvl="1">
              <a:defRPr/>
            </a:pPr>
            <a:endParaRPr lang="en-US" i="1" dirty="0" smtClean="0">
              <a:latin typeface="Arial" charset="0"/>
            </a:endParaRPr>
          </a:p>
          <a:p>
            <a:pPr lvl="1">
              <a:defRPr/>
            </a:pPr>
            <a:r>
              <a:rPr lang="en-US" i="1" dirty="0" smtClean="0">
                <a:latin typeface="Arial" charset="0"/>
              </a:rPr>
              <a:t>That his spirit may be saved in the day of the Lord </a:t>
            </a:r>
            <a:r>
              <a:rPr lang="en-US" sz="2400" b="1" i="1" dirty="0" smtClean="0">
                <a:latin typeface="Arial" charset="0"/>
              </a:rPr>
              <a:t>(1Cor.5:5)</a:t>
            </a:r>
            <a:endParaRPr lang="en-US" sz="2400" b="1" i="1" dirty="0">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28707">
                                            <p:txEl>
                                              <p:pRg st="0" end="0"/>
                                            </p:txEl>
                                          </p:spTgt>
                                        </p:tgtEl>
                                        <p:attrNameLst>
                                          <p:attrName>style.visibility</p:attrName>
                                        </p:attrNameLst>
                                      </p:cBhvr>
                                      <p:to>
                                        <p:strVal val="visible"/>
                                      </p:to>
                                    </p:set>
                                    <p:animEffect transition="in" filter="fade">
                                      <p:cBhvr>
                                        <p:cTn id="7" dur="500"/>
                                        <p:tgtEl>
                                          <p:spTgt spid="328707">
                                            <p:txEl>
                                              <p:pRg st="0" end="0"/>
                                            </p:txEl>
                                          </p:spTgt>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328707">
                                            <p:txEl>
                                              <p:pRg st="1" end="1"/>
                                            </p:txEl>
                                          </p:spTgt>
                                        </p:tgtEl>
                                        <p:attrNameLst>
                                          <p:attrName>style.visibility</p:attrName>
                                        </p:attrNameLst>
                                      </p:cBhvr>
                                      <p:to>
                                        <p:strVal val="visible"/>
                                      </p:to>
                                    </p:set>
                                    <p:animEffect transition="in" filter="fade">
                                      <p:cBhvr>
                                        <p:cTn id="11" dur="500"/>
                                        <p:tgtEl>
                                          <p:spTgt spid="328707">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28707">
                                            <p:txEl>
                                              <p:pRg st="2" end="2"/>
                                            </p:txEl>
                                          </p:spTgt>
                                        </p:tgtEl>
                                        <p:attrNameLst>
                                          <p:attrName>style.visibility</p:attrName>
                                        </p:attrNameLst>
                                      </p:cBhvr>
                                      <p:to>
                                        <p:strVal val="visible"/>
                                      </p:to>
                                    </p:set>
                                    <p:animEffect transition="in" filter="fade">
                                      <p:cBhvr>
                                        <p:cTn id="16" dur="500"/>
                                        <p:tgtEl>
                                          <p:spTgt spid="328707">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28707">
                                            <p:txEl>
                                              <p:pRg st="3" end="3"/>
                                            </p:txEl>
                                          </p:spTgt>
                                        </p:tgtEl>
                                        <p:attrNameLst>
                                          <p:attrName>style.visibility</p:attrName>
                                        </p:attrNameLst>
                                      </p:cBhvr>
                                      <p:to>
                                        <p:strVal val="visible"/>
                                      </p:to>
                                    </p:set>
                                    <p:animEffect transition="in" filter="fade">
                                      <p:cBhvr>
                                        <p:cTn id="21" dur="500"/>
                                        <p:tgtEl>
                                          <p:spTgt spid="328707">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28707">
                                            <p:txEl>
                                              <p:pRg st="5" end="5"/>
                                            </p:txEl>
                                          </p:spTgt>
                                        </p:tgtEl>
                                        <p:attrNameLst>
                                          <p:attrName>style.visibility</p:attrName>
                                        </p:attrNameLst>
                                      </p:cBhvr>
                                      <p:to>
                                        <p:strVal val="visible"/>
                                      </p:to>
                                    </p:set>
                                    <p:animEffect transition="in" filter="fade">
                                      <p:cBhvr>
                                        <p:cTn id="26" dur="500"/>
                                        <p:tgtEl>
                                          <p:spTgt spid="3287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07"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76200"/>
            <a:ext cx="7620000" cy="1143000"/>
          </a:xfrm>
        </p:spPr>
        <p:txBody>
          <a:bodyPr/>
          <a:lstStyle/>
          <a:p>
            <a:pPr>
              <a:defRPr/>
            </a:pPr>
            <a:r>
              <a:rPr lang="en-US" sz="3600" b="1" dirty="0">
                <a:effectLst>
                  <a:outerShdw blurRad="50800" dist="38100" dir="2700000" algn="tl" rotWithShape="0">
                    <a:prstClr val="black">
                      <a:alpha val="40000"/>
                    </a:prstClr>
                  </a:outerShdw>
                </a:effectLst>
                <a:latin typeface="Arial" charset="0"/>
              </a:rPr>
              <a:t>What Is The Purpose Of Corrective </a:t>
            </a:r>
            <a:r>
              <a:rPr lang="en-US" sz="3600" b="1" dirty="0" smtClean="0">
                <a:effectLst>
                  <a:outerShdw blurRad="50800" dist="38100" dir="2700000" algn="tl" rotWithShape="0">
                    <a:prstClr val="black">
                      <a:alpha val="40000"/>
                    </a:prstClr>
                  </a:outerShdw>
                </a:effectLst>
                <a:latin typeface="Arial" charset="0"/>
              </a:rPr>
              <a:t>Church Discipline</a:t>
            </a:r>
            <a:r>
              <a:rPr lang="en-US" sz="3600" b="1" dirty="0">
                <a:effectLst>
                  <a:outerShdw blurRad="50800" dist="38100" dir="2700000" algn="tl" rotWithShape="0">
                    <a:prstClr val="black">
                      <a:alpha val="40000"/>
                    </a:prstClr>
                  </a:outerShdw>
                </a:effectLst>
                <a:latin typeface="Arial" charset="0"/>
              </a:rPr>
              <a:t>?</a:t>
            </a:r>
          </a:p>
        </p:txBody>
      </p:sp>
      <p:sp>
        <p:nvSpPr>
          <p:cNvPr id="329731" name="Rectangle 3"/>
          <p:cNvSpPr>
            <a:spLocks noGrp="1" noChangeArrowheads="1"/>
          </p:cNvSpPr>
          <p:nvPr>
            <p:ph type="body" idx="1"/>
          </p:nvPr>
        </p:nvSpPr>
        <p:spPr>
          <a:xfrm>
            <a:off x="533400" y="1524000"/>
            <a:ext cx="8153400" cy="4800600"/>
          </a:xfrm>
        </p:spPr>
        <p:txBody>
          <a:bodyPr/>
          <a:lstStyle/>
          <a:p>
            <a:pPr algn="ctr">
              <a:buFontTx/>
              <a:buNone/>
              <a:defRPr/>
            </a:pPr>
            <a:r>
              <a:rPr lang="en-US" sz="3600" b="1" u="sng" dirty="0">
                <a:effectLst>
                  <a:outerShdw blurRad="50800" dist="38100" dir="2700000" algn="tl" rotWithShape="0">
                    <a:prstClr val="black">
                      <a:alpha val="40000"/>
                    </a:prstClr>
                  </a:outerShdw>
                </a:effectLst>
                <a:latin typeface="Arial" charset="0"/>
              </a:rPr>
              <a:t>To Save Their Soul</a:t>
            </a:r>
          </a:p>
          <a:p>
            <a:pPr>
              <a:defRPr/>
            </a:pPr>
            <a:r>
              <a:rPr lang="ja-JP" altLang="en-US" b="1" dirty="0">
                <a:latin typeface="Arial" charset="0"/>
              </a:rPr>
              <a:t>“</a:t>
            </a:r>
            <a:r>
              <a:rPr lang="en-US" b="1" dirty="0">
                <a:latin typeface="Arial" charset="0"/>
              </a:rPr>
              <a:t>Deliver such a one to Satan</a:t>
            </a:r>
            <a:r>
              <a:rPr lang="ja-JP" altLang="en-US" b="1" dirty="0">
                <a:latin typeface="Arial" charset="0"/>
              </a:rPr>
              <a:t>”</a:t>
            </a:r>
            <a:r>
              <a:rPr lang="en-US" b="1" dirty="0">
                <a:latin typeface="Arial" charset="0"/>
              </a:rPr>
              <a:t> </a:t>
            </a:r>
            <a:r>
              <a:rPr lang="en-US" sz="2800" b="1" dirty="0">
                <a:latin typeface="Arial" charset="0"/>
              </a:rPr>
              <a:t>(</a:t>
            </a:r>
            <a:r>
              <a:rPr lang="en-US" sz="2800" b="1" dirty="0" smtClean="0">
                <a:latin typeface="Arial" charset="0"/>
              </a:rPr>
              <a:t>1Cor.</a:t>
            </a:r>
            <a:r>
              <a:rPr lang="en-US" sz="2800" b="1" dirty="0">
                <a:latin typeface="Arial" charset="0"/>
              </a:rPr>
              <a:t>5:5)</a:t>
            </a:r>
            <a:endParaRPr lang="en-US" b="1" dirty="0">
              <a:latin typeface="Arial" charset="0"/>
            </a:endParaRPr>
          </a:p>
          <a:p>
            <a:pPr lvl="1">
              <a:defRPr/>
            </a:pPr>
            <a:r>
              <a:rPr lang="en-US" i="1" dirty="0">
                <a:latin typeface="Arial" charset="0"/>
              </a:rPr>
              <a:t>That he may be ashamed </a:t>
            </a:r>
            <a:r>
              <a:rPr lang="en-US" b="1" i="1" dirty="0">
                <a:latin typeface="Arial" charset="0"/>
              </a:rPr>
              <a:t>(</a:t>
            </a:r>
            <a:r>
              <a:rPr lang="en-US" b="1" i="1" dirty="0" smtClean="0">
                <a:latin typeface="Arial" charset="0"/>
              </a:rPr>
              <a:t>2Thess.</a:t>
            </a:r>
            <a:r>
              <a:rPr lang="en-US" b="1" i="1" dirty="0">
                <a:latin typeface="Arial" charset="0"/>
              </a:rPr>
              <a:t>3:14)</a:t>
            </a:r>
          </a:p>
          <a:p>
            <a:pPr lvl="2">
              <a:defRPr/>
            </a:pPr>
            <a:r>
              <a:rPr lang="en-US" sz="2600" i="1" dirty="0">
                <a:latin typeface="Arial" charset="0"/>
              </a:rPr>
              <a:t>W.E. Vine </a:t>
            </a:r>
            <a:r>
              <a:rPr lang="en-US" sz="2600" b="1" i="1" u="sng" dirty="0">
                <a:latin typeface="Arial" charset="0"/>
              </a:rPr>
              <a:t>ashamed</a:t>
            </a:r>
            <a:r>
              <a:rPr lang="en-US" sz="2600" i="1" dirty="0">
                <a:latin typeface="Arial" charset="0"/>
              </a:rPr>
              <a:t>: to turn one upon himself and so produce a feeling of shame, a wholesome shame which involves a change of conduct</a:t>
            </a:r>
            <a:r>
              <a:rPr lang="en-US" sz="2600" i="1" dirty="0" smtClean="0">
                <a:latin typeface="Arial" charset="0"/>
              </a:rPr>
              <a:t>.</a:t>
            </a:r>
            <a:endParaRPr lang="en-US" sz="2600" i="1" dirty="0">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29731">
                                            <p:txEl>
                                              <p:pRg st="3" end="3"/>
                                            </p:txEl>
                                          </p:spTgt>
                                        </p:tgtEl>
                                        <p:attrNameLst>
                                          <p:attrName>style.visibility</p:attrName>
                                        </p:attrNameLst>
                                      </p:cBhvr>
                                      <p:to>
                                        <p:strVal val="visible"/>
                                      </p:to>
                                    </p:set>
                                    <p:animEffect transition="in" filter="fade">
                                      <p:cBhvr>
                                        <p:cTn id="7" dur="500"/>
                                        <p:tgtEl>
                                          <p:spTgt spid="3297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Hebrews 12:5-11</a:t>
            </a:r>
          </a:p>
        </p:txBody>
      </p:sp>
      <p:sp>
        <p:nvSpPr>
          <p:cNvPr id="11267" name="Rectangle 3"/>
          <p:cNvSpPr>
            <a:spLocks noGrp="1" noChangeArrowheads="1"/>
          </p:cNvSpPr>
          <p:nvPr>
            <p:ph type="body" idx="1"/>
          </p:nvPr>
        </p:nvSpPr>
        <p:spPr/>
        <p:txBody>
          <a:bodyPr/>
          <a:lstStyle/>
          <a:p>
            <a:pPr>
              <a:lnSpc>
                <a:spcPct val="110000"/>
              </a:lnSpc>
              <a:spcBef>
                <a:spcPct val="0"/>
              </a:spcBef>
              <a:buClr>
                <a:schemeClr val="bg1"/>
              </a:buClr>
            </a:pPr>
            <a:r>
              <a:rPr lang="ja-JP" altLang="en-US" i="1">
                <a:latin typeface="Arial" charset="0"/>
              </a:rPr>
              <a:t>“</a:t>
            </a:r>
            <a:r>
              <a:rPr lang="en-US" altLang="ja-JP" i="1">
                <a:latin typeface="Arial" charset="0"/>
              </a:rPr>
              <a:t>If you endure chastening, God deals with you as with sons; for what son is there whom a father does not chasten? But if you are without chastening, of which all have become partakers, then you are illegitimate and not sons.</a:t>
            </a:r>
            <a:r>
              <a:rPr lang="ja-JP" altLang="en-US" i="1">
                <a:latin typeface="Arial" charset="0"/>
              </a:rPr>
              <a:t>”</a:t>
            </a:r>
            <a:endParaRPr lang="en-US" i="1">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76200"/>
            <a:ext cx="7620000" cy="1143000"/>
          </a:xfrm>
        </p:spPr>
        <p:txBody>
          <a:bodyPr/>
          <a:lstStyle/>
          <a:p>
            <a:pPr>
              <a:defRPr/>
            </a:pPr>
            <a:r>
              <a:rPr lang="en-US" sz="3600" b="1" dirty="0">
                <a:effectLst>
                  <a:outerShdw blurRad="50800" dist="38100" dir="2700000" algn="tl" rotWithShape="0">
                    <a:prstClr val="black">
                      <a:alpha val="40000"/>
                    </a:prstClr>
                  </a:outerShdw>
                </a:effectLst>
                <a:latin typeface="Arial" charset="0"/>
              </a:rPr>
              <a:t>What Is The Purpose Of Corrective </a:t>
            </a:r>
            <a:r>
              <a:rPr lang="en-US" sz="3600" b="1" dirty="0" smtClean="0">
                <a:effectLst>
                  <a:outerShdw blurRad="50800" dist="38100" dir="2700000" algn="tl" rotWithShape="0">
                    <a:prstClr val="black">
                      <a:alpha val="40000"/>
                    </a:prstClr>
                  </a:outerShdw>
                </a:effectLst>
                <a:latin typeface="Arial" charset="0"/>
              </a:rPr>
              <a:t>Church Discipline</a:t>
            </a:r>
            <a:r>
              <a:rPr lang="en-US" sz="3600" b="1" dirty="0">
                <a:effectLst>
                  <a:outerShdw blurRad="50800" dist="38100" dir="2700000" algn="tl" rotWithShape="0">
                    <a:prstClr val="black">
                      <a:alpha val="40000"/>
                    </a:prstClr>
                  </a:outerShdw>
                </a:effectLst>
                <a:latin typeface="Arial" charset="0"/>
              </a:rPr>
              <a:t>?</a:t>
            </a:r>
          </a:p>
        </p:txBody>
      </p:sp>
      <p:sp>
        <p:nvSpPr>
          <p:cNvPr id="329731" name="Rectangle 3"/>
          <p:cNvSpPr>
            <a:spLocks noGrp="1" noChangeArrowheads="1"/>
          </p:cNvSpPr>
          <p:nvPr>
            <p:ph type="body" idx="1"/>
          </p:nvPr>
        </p:nvSpPr>
        <p:spPr>
          <a:xfrm>
            <a:off x="533400" y="1524000"/>
            <a:ext cx="8077200" cy="4800600"/>
          </a:xfrm>
        </p:spPr>
        <p:txBody>
          <a:bodyPr/>
          <a:lstStyle/>
          <a:p>
            <a:pPr algn="ctr">
              <a:buFontTx/>
              <a:buNone/>
              <a:defRPr/>
            </a:pPr>
            <a:r>
              <a:rPr lang="en-US" sz="3600" b="1" u="sng" dirty="0">
                <a:effectLst>
                  <a:outerShdw blurRad="50800" dist="38100" dir="2700000" algn="tl" rotWithShape="0">
                    <a:prstClr val="black">
                      <a:alpha val="40000"/>
                    </a:prstClr>
                  </a:outerShdw>
                </a:effectLst>
                <a:latin typeface="Arial" charset="0"/>
              </a:rPr>
              <a:t>To Save Their Soul</a:t>
            </a:r>
          </a:p>
          <a:p>
            <a:pPr>
              <a:defRPr/>
            </a:pPr>
            <a:r>
              <a:rPr lang="ja-JP" altLang="en-US" b="1" dirty="0">
                <a:latin typeface="Arial" charset="0"/>
              </a:rPr>
              <a:t>“</a:t>
            </a:r>
            <a:r>
              <a:rPr lang="en-US" b="1" dirty="0">
                <a:latin typeface="Arial" charset="0"/>
              </a:rPr>
              <a:t>Deliver such a one to Satan</a:t>
            </a:r>
            <a:r>
              <a:rPr lang="ja-JP" altLang="en-US" b="1" dirty="0">
                <a:latin typeface="Arial" charset="0"/>
              </a:rPr>
              <a:t>”</a:t>
            </a:r>
            <a:r>
              <a:rPr lang="en-US" b="1" dirty="0">
                <a:latin typeface="Arial" charset="0"/>
              </a:rPr>
              <a:t> </a:t>
            </a:r>
            <a:r>
              <a:rPr lang="en-US" sz="2800" b="1" dirty="0">
                <a:latin typeface="Arial" charset="0"/>
              </a:rPr>
              <a:t>(</a:t>
            </a:r>
            <a:r>
              <a:rPr lang="en-US" sz="2800" b="1" dirty="0" smtClean="0">
                <a:latin typeface="Arial" charset="0"/>
              </a:rPr>
              <a:t>1Cor.</a:t>
            </a:r>
            <a:r>
              <a:rPr lang="en-US" sz="2800" b="1" dirty="0">
                <a:latin typeface="Arial" charset="0"/>
              </a:rPr>
              <a:t>5:5)</a:t>
            </a:r>
            <a:endParaRPr lang="en-US" b="1" dirty="0">
              <a:latin typeface="Arial" charset="0"/>
            </a:endParaRPr>
          </a:p>
          <a:p>
            <a:pPr lvl="1">
              <a:defRPr/>
            </a:pPr>
            <a:r>
              <a:rPr lang="en-US" i="1" dirty="0" smtClean="0">
                <a:latin typeface="Arial" charset="0"/>
              </a:rPr>
              <a:t>That </a:t>
            </a:r>
            <a:r>
              <a:rPr lang="en-US" i="1" dirty="0">
                <a:latin typeface="Arial" charset="0"/>
              </a:rPr>
              <a:t>they may learn </a:t>
            </a:r>
            <a:r>
              <a:rPr lang="en-US" sz="2400" b="1" i="1" dirty="0">
                <a:latin typeface="Arial" charset="0"/>
              </a:rPr>
              <a:t>(</a:t>
            </a:r>
            <a:r>
              <a:rPr lang="en-US" sz="2400" b="1" i="1" dirty="0" smtClean="0">
                <a:latin typeface="Arial" charset="0"/>
              </a:rPr>
              <a:t>1Tim.</a:t>
            </a:r>
            <a:r>
              <a:rPr lang="en-US" sz="2400" b="1" i="1" dirty="0">
                <a:latin typeface="Arial" charset="0"/>
              </a:rPr>
              <a:t>1:20)</a:t>
            </a:r>
            <a:endParaRPr lang="en-US" b="1" i="1" dirty="0">
              <a:latin typeface="Arial" charset="0"/>
            </a:endParaRPr>
          </a:p>
          <a:p>
            <a:pPr lvl="2">
              <a:defRPr/>
            </a:pPr>
            <a:r>
              <a:rPr lang="en-US" sz="2600" i="1" dirty="0">
                <a:latin typeface="Arial" charset="0"/>
              </a:rPr>
              <a:t>…Not to sin ; …To repent</a:t>
            </a:r>
            <a:endParaRPr lang="en-US" sz="2600" dirty="0">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29731">
                                            <p:txEl>
                                              <p:pRg st="2" end="2"/>
                                            </p:txEl>
                                          </p:spTgt>
                                        </p:tgtEl>
                                        <p:attrNameLst>
                                          <p:attrName>style.visibility</p:attrName>
                                        </p:attrNameLst>
                                      </p:cBhvr>
                                      <p:to>
                                        <p:strVal val="visible"/>
                                      </p:to>
                                    </p:set>
                                    <p:animEffect transition="in" filter="fade">
                                      <p:cBhvr>
                                        <p:cTn id="7" dur="500"/>
                                        <p:tgtEl>
                                          <p:spTgt spid="329731">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29731">
                                            <p:txEl>
                                              <p:pRg st="3" end="3"/>
                                            </p:txEl>
                                          </p:spTgt>
                                        </p:tgtEl>
                                        <p:attrNameLst>
                                          <p:attrName>style.visibility</p:attrName>
                                        </p:attrNameLst>
                                      </p:cBhvr>
                                      <p:to>
                                        <p:strVal val="visible"/>
                                      </p:to>
                                    </p:set>
                                    <p:animEffect transition="in" filter="fade">
                                      <p:cBhvr>
                                        <p:cTn id="12" dur="500"/>
                                        <p:tgtEl>
                                          <p:spTgt spid="3297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533400" y="76200"/>
            <a:ext cx="7620000" cy="1143000"/>
          </a:xfrm>
        </p:spPr>
        <p:txBody>
          <a:bodyPr/>
          <a:lstStyle/>
          <a:p>
            <a:pPr>
              <a:defRPr/>
            </a:pPr>
            <a:r>
              <a:rPr lang="en-US" sz="3600" b="1" dirty="0">
                <a:effectLst>
                  <a:outerShdw blurRad="50800" dist="38100" dir="2700000" algn="tl" rotWithShape="0">
                    <a:prstClr val="black">
                      <a:alpha val="40000"/>
                    </a:prstClr>
                  </a:outerShdw>
                </a:effectLst>
                <a:latin typeface="Arial" charset="0"/>
              </a:rPr>
              <a:t>What Is The Purpose Of Corrective </a:t>
            </a:r>
            <a:r>
              <a:rPr lang="en-US" sz="3600" b="1" dirty="0" smtClean="0">
                <a:effectLst>
                  <a:outerShdw blurRad="50800" dist="38100" dir="2700000" algn="tl" rotWithShape="0">
                    <a:prstClr val="black">
                      <a:alpha val="40000"/>
                    </a:prstClr>
                  </a:outerShdw>
                </a:effectLst>
                <a:latin typeface="Arial" charset="0"/>
              </a:rPr>
              <a:t>Church Discipline</a:t>
            </a:r>
            <a:r>
              <a:rPr lang="en-US" sz="3600" b="1" dirty="0">
                <a:effectLst>
                  <a:outerShdw blurRad="50800" dist="38100" dir="2700000" algn="tl" rotWithShape="0">
                    <a:prstClr val="black">
                      <a:alpha val="40000"/>
                    </a:prstClr>
                  </a:outerShdw>
                </a:effectLst>
                <a:latin typeface="Arial" charset="0"/>
              </a:rPr>
              <a:t>?</a:t>
            </a:r>
          </a:p>
        </p:txBody>
      </p:sp>
      <p:sp>
        <p:nvSpPr>
          <p:cNvPr id="177155" name="Rectangle 3"/>
          <p:cNvSpPr>
            <a:spLocks noGrp="1" noChangeArrowheads="1"/>
          </p:cNvSpPr>
          <p:nvPr>
            <p:ph type="body" idx="1"/>
          </p:nvPr>
        </p:nvSpPr>
        <p:spPr>
          <a:xfrm>
            <a:off x="533400" y="1524000"/>
            <a:ext cx="7924800" cy="4800600"/>
          </a:xfrm>
        </p:spPr>
        <p:txBody>
          <a:bodyPr/>
          <a:lstStyle/>
          <a:p>
            <a:pPr algn="ctr">
              <a:buFontTx/>
              <a:buNone/>
              <a:defRPr/>
            </a:pPr>
            <a:r>
              <a:rPr lang="en-US" sz="3600" b="1" u="sng" dirty="0">
                <a:effectLst>
                  <a:outerShdw blurRad="50800" dist="38100" dir="2700000" algn="tl" rotWithShape="0">
                    <a:prstClr val="black">
                      <a:alpha val="40000"/>
                    </a:prstClr>
                  </a:outerShdw>
                </a:effectLst>
                <a:latin typeface="Arial" charset="0"/>
              </a:rPr>
              <a:t>To Save The Church</a:t>
            </a:r>
          </a:p>
          <a:p>
            <a:pPr>
              <a:defRPr/>
            </a:pPr>
            <a:r>
              <a:rPr lang="ja-JP" altLang="en-US" dirty="0">
                <a:latin typeface="Arial" charset="0"/>
              </a:rPr>
              <a:t>“</a:t>
            </a:r>
            <a:r>
              <a:rPr lang="en-US" dirty="0">
                <a:latin typeface="Arial" charset="0"/>
              </a:rPr>
              <a:t>That you may be a new lump</a:t>
            </a:r>
            <a:r>
              <a:rPr lang="ja-JP" altLang="en-US" dirty="0">
                <a:latin typeface="Arial" charset="0"/>
              </a:rPr>
              <a:t>”</a:t>
            </a:r>
            <a:r>
              <a:rPr lang="en-US" dirty="0">
                <a:latin typeface="Arial" charset="0"/>
              </a:rPr>
              <a:t> </a:t>
            </a:r>
            <a:r>
              <a:rPr lang="en-US" sz="2800" dirty="0">
                <a:solidFill>
                  <a:schemeClr val="hlink"/>
                </a:solidFill>
                <a:latin typeface="Arial" charset="0"/>
              </a:rPr>
              <a:t>(</a:t>
            </a:r>
            <a:r>
              <a:rPr lang="en-US" sz="2800" dirty="0" smtClean="0">
                <a:solidFill>
                  <a:schemeClr val="hlink"/>
                </a:solidFill>
                <a:latin typeface="Arial" charset="0"/>
              </a:rPr>
              <a:t>1Cor.</a:t>
            </a:r>
            <a:r>
              <a:rPr lang="en-US" sz="2800" dirty="0">
                <a:solidFill>
                  <a:schemeClr val="hlink"/>
                </a:solidFill>
                <a:latin typeface="Arial" charset="0"/>
              </a:rPr>
              <a:t>5:7)</a:t>
            </a:r>
          </a:p>
          <a:p>
            <a:pPr>
              <a:defRPr/>
            </a:pPr>
            <a:r>
              <a:rPr lang="ja-JP" altLang="en-US" i="1" dirty="0">
                <a:latin typeface="Arial" charset="0"/>
              </a:rPr>
              <a:t>“</a:t>
            </a:r>
            <a:r>
              <a:rPr lang="en-US" i="1" dirty="0">
                <a:latin typeface="Arial" charset="0"/>
              </a:rPr>
              <a:t>the unleavened bread of sincerity and truth</a:t>
            </a:r>
            <a:r>
              <a:rPr lang="ja-JP" altLang="en-US" i="1" dirty="0">
                <a:latin typeface="Arial" charset="0"/>
              </a:rPr>
              <a:t>”</a:t>
            </a:r>
            <a:r>
              <a:rPr lang="en-US" i="1" dirty="0">
                <a:latin typeface="Arial" charset="0"/>
              </a:rPr>
              <a:t> </a:t>
            </a:r>
            <a:r>
              <a:rPr lang="en-US" sz="2800" i="1" dirty="0">
                <a:solidFill>
                  <a:schemeClr val="hlink"/>
                </a:solidFill>
                <a:latin typeface="Arial" charset="0"/>
              </a:rPr>
              <a:t>(</a:t>
            </a:r>
            <a:r>
              <a:rPr lang="en-US" sz="2800" i="1" dirty="0" smtClean="0">
                <a:solidFill>
                  <a:schemeClr val="hlink"/>
                </a:solidFill>
                <a:latin typeface="Arial" charset="0"/>
              </a:rPr>
              <a:t>1Cor.</a:t>
            </a:r>
            <a:r>
              <a:rPr lang="en-US" sz="2800" i="1" dirty="0">
                <a:solidFill>
                  <a:schemeClr val="hlink"/>
                </a:solidFill>
                <a:latin typeface="Arial" charset="0"/>
              </a:rPr>
              <a:t>5:8)</a:t>
            </a:r>
          </a:p>
          <a:p>
            <a:pPr>
              <a:defRPr/>
            </a:pPr>
            <a:r>
              <a:rPr lang="ja-JP" altLang="en-US" i="1" dirty="0">
                <a:latin typeface="Arial" charset="0"/>
              </a:rPr>
              <a:t>“</a:t>
            </a:r>
            <a:r>
              <a:rPr lang="en-US" i="1" dirty="0">
                <a:latin typeface="Arial" charset="0"/>
              </a:rPr>
              <a:t>…that she should be holy and without blemish</a:t>
            </a:r>
            <a:r>
              <a:rPr lang="ja-JP" altLang="en-US" i="1" dirty="0">
                <a:latin typeface="Arial" charset="0"/>
              </a:rPr>
              <a:t>”</a:t>
            </a:r>
            <a:r>
              <a:rPr lang="en-US" i="1" dirty="0">
                <a:latin typeface="Arial" charset="0"/>
              </a:rPr>
              <a:t> </a:t>
            </a:r>
            <a:r>
              <a:rPr lang="en-US" sz="2800" i="1" dirty="0">
                <a:solidFill>
                  <a:schemeClr val="hlink"/>
                </a:solidFill>
                <a:latin typeface="Arial" charset="0"/>
              </a:rPr>
              <a:t>(</a:t>
            </a:r>
            <a:r>
              <a:rPr lang="en-US" sz="2800" i="1" dirty="0" smtClean="0">
                <a:solidFill>
                  <a:schemeClr val="hlink"/>
                </a:solidFill>
                <a:latin typeface="Arial" charset="0"/>
              </a:rPr>
              <a:t>Eph.</a:t>
            </a:r>
            <a:r>
              <a:rPr lang="en-US" sz="2800" i="1" dirty="0">
                <a:solidFill>
                  <a:schemeClr val="hlink"/>
                </a:solidFill>
                <a:latin typeface="Arial" charset="0"/>
              </a:rPr>
              <a:t>5:27)</a:t>
            </a:r>
            <a:endParaRPr lang="en-US" sz="2800" b="1" u="sng" dirty="0">
              <a:solidFill>
                <a:schemeClr val="hlink"/>
              </a:solidFill>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7155">
                                            <p:txEl>
                                              <p:pRg st="0" end="0"/>
                                            </p:txEl>
                                          </p:spTgt>
                                        </p:tgtEl>
                                        <p:attrNameLst>
                                          <p:attrName>style.visibility</p:attrName>
                                        </p:attrNameLst>
                                      </p:cBhvr>
                                      <p:to>
                                        <p:strVal val="visible"/>
                                      </p:to>
                                    </p:set>
                                    <p:animEffect transition="in" filter="fade">
                                      <p:cBhvr>
                                        <p:cTn id="7" dur="500"/>
                                        <p:tgtEl>
                                          <p:spTgt spid="177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7155">
                                            <p:txEl>
                                              <p:pRg st="1" end="1"/>
                                            </p:txEl>
                                          </p:spTgt>
                                        </p:tgtEl>
                                        <p:attrNameLst>
                                          <p:attrName>style.visibility</p:attrName>
                                        </p:attrNameLst>
                                      </p:cBhvr>
                                      <p:to>
                                        <p:strVal val="visible"/>
                                      </p:to>
                                    </p:set>
                                    <p:animEffect transition="in" filter="fade">
                                      <p:cBhvr>
                                        <p:cTn id="12" dur="500"/>
                                        <p:tgtEl>
                                          <p:spTgt spid="177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7155">
                                            <p:txEl>
                                              <p:pRg st="2" end="2"/>
                                            </p:txEl>
                                          </p:spTgt>
                                        </p:tgtEl>
                                        <p:attrNameLst>
                                          <p:attrName>style.visibility</p:attrName>
                                        </p:attrNameLst>
                                      </p:cBhvr>
                                      <p:to>
                                        <p:strVal val="visible"/>
                                      </p:to>
                                    </p:set>
                                    <p:animEffect transition="in" filter="fade">
                                      <p:cBhvr>
                                        <p:cTn id="17" dur="500"/>
                                        <p:tgtEl>
                                          <p:spTgt spid="1771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7155">
                                            <p:txEl>
                                              <p:pRg st="3" end="3"/>
                                            </p:txEl>
                                          </p:spTgt>
                                        </p:tgtEl>
                                        <p:attrNameLst>
                                          <p:attrName>style.visibility</p:attrName>
                                        </p:attrNameLst>
                                      </p:cBhvr>
                                      <p:to>
                                        <p:strVal val="visible"/>
                                      </p:to>
                                    </p:set>
                                    <p:animEffect transition="in" filter="fade">
                                      <p:cBhvr>
                                        <p:cTn id="22" dur="500"/>
                                        <p:tgtEl>
                                          <p:spTgt spid="1771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33400" y="76200"/>
            <a:ext cx="7620000" cy="1143000"/>
          </a:xfrm>
        </p:spPr>
        <p:txBody>
          <a:bodyPr/>
          <a:lstStyle/>
          <a:p>
            <a:pPr>
              <a:defRPr/>
            </a:pPr>
            <a:r>
              <a:rPr lang="en-US" sz="3600" b="1" dirty="0">
                <a:effectLst>
                  <a:outerShdw blurRad="50800" dist="38100" dir="2700000" algn="tl" rotWithShape="0">
                    <a:prstClr val="black">
                      <a:alpha val="40000"/>
                    </a:prstClr>
                  </a:outerShdw>
                </a:effectLst>
                <a:latin typeface="Arial" charset="0"/>
              </a:rPr>
              <a:t>What Is The Purpose Of Corrective </a:t>
            </a:r>
            <a:r>
              <a:rPr lang="en-US" sz="3600" b="1" dirty="0" smtClean="0">
                <a:effectLst>
                  <a:outerShdw blurRad="50800" dist="38100" dir="2700000" algn="tl" rotWithShape="0">
                    <a:prstClr val="black">
                      <a:alpha val="40000"/>
                    </a:prstClr>
                  </a:outerShdw>
                </a:effectLst>
                <a:latin typeface="Arial" charset="0"/>
              </a:rPr>
              <a:t>Church Discipline</a:t>
            </a:r>
            <a:r>
              <a:rPr lang="en-US" sz="3600" b="1" dirty="0">
                <a:effectLst>
                  <a:outerShdw blurRad="50800" dist="38100" dir="2700000" algn="tl" rotWithShape="0">
                    <a:prstClr val="black">
                      <a:alpha val="40000"/>
                    </a:prstClr>
                  </a:outerShdw>
                </a:effectLst>
                <a:latin typeface="Arial" charset="0"/>
              </a:rPr>
              <a:t>?</a:t>
            </a:r>
          </a:p>
        </p:txBody>
      </p:sp>
      <p:sp>
        <p:nvSpPr>
          <p:cNvPr id="305155" name="Rectangle 3"/>
          <p:cNvSpPr>
            <a:spLocks noGrp="1" noChangeArrowheads="1"/>
          </p:cNvSpPr>
          <p:nvPr>
            <p:ph type="body" idx="1"/>
          </p:nvPr>
        </p:nvSpPr>
        <p:spPr>
          <a:xfrm>
            <a:off x="533400" y="1524000"/>
            <a:ext cx="8077200" cy="4800600"/>
          </a:xfrm>
        </p:spPr>
        <p:txBody>
          <a:bodyPr/>
          <a:lstStyle/>
          <a:p>
            <a:pPr algn="ctr">
              <a:lnSpc>
                <a:spcPct val="90000"/>
              </a:lnSpc>
              <a:buFontTx/>
              <a:buNone/>
              <a:defRPr/>
            </a:pPr>
            <a:r>
              <a:rPr lang="en-US" sz="3600" b="1" u="sng" dirty="0">
                <a:effectLst>
                  <a:outerShdw blurRad="50800" dist="38100" dir="2700000" algn="tl" rotWithShape="0">
                    <a:prstClr val="black">
                      <a:alpha val="40000"/>
                    </a:prstClr>
                  </a:outerShdw>
                </a:effectLst>
                <a:latin typeface="Arial" charset="0"/>
              </a:rPr>
              <a:t>To Establish Fear</a:t>
            </a:r>
          </a:p>
          <a:p>
            <a:pPr>
              <a:lnSpc>
                <a:spcPct val="90000"/>
              </a:lnSpc>
              <a:defRPr/>
            </a:pPr>
            <a:r>
              <a:rPr lang="ja-JP" altLang="en-US" dirty="0">
                <a:latin typeface="Arial" charset="0"/>
              </a:rPr>
              <a:t>“</a:t>
            </a:r>
            <a:r>
              <a:rPr lang="en-US" dirty="0">
                <a:latin typeface="Arial" charset="0"/>
              </a:rPr>
              <a:t>That the rest also may fear</a:t>
            </a:r>
            <a:r>
              <a:rPr lang="ja-JP" altLang="en-US" dirty="0">
                <a:latin typeface="Arial" charset="0"/>
              </a:rPr>
              <a:t>”</a:t>
            </a:r>
            <a:r>
              <a:rPr lang="en-US" dirty="0">
                <a:latin typeface="Arial" charset="0"/>
              </a:rPr>
              <a:t> </a:t>
            </a:r>
            <a:r>
              <a:rPr lang="en-US" sz="2800" dirty="0">
                <a:solidFill>
                  <a:schemeClr val="hlink"/>
                </a:solidFill>
                <a:latin typeface="Arial" charset="0"/>
              </a:rPr>
              <a:t>(</a:t>
            </a:r>
            <a:r>
              <a:rPr lang="en-US" sz="2800" dirty="0" smtClean="0">
                <a:solidFill>
                  <a:schemeClr val="hlink"/>
                </a:solidFill>
                <a:latin typeface="Arial" charset="0"/>
              </a:rPr>
              <a:t>1Tim.</a:t>
            </a:r>
            <a:r>
              <a:rPr lang="en-US" sz="2800" dirty="0">
                <a:solidFill>
                  <a:schemeClr val="hlink"/>
                </a:solidFill>
                <a:latin typeface="Arial" charset="0"/>
              </a:rPr>
              <a:t>5:20)</a:t>
            </a:r>
          </a:p>
          <a:p>
            <a:pPr>
              <a:lnSpc>
                <a:spcPct val="90000"/>
              </a:lnSpc>
              <a:defRPr/>
            </a:pPr>
            <a:r>
              <a:rPr lang="en-US" i="1" dirty="0">
                <a:latin typeface="Arial" charset="0"/>
              </a:rPr>
              <a:t>Such action causes us to examine our own lives</a:t>
            </a:r>
          </a:p>
          <a:p>
            <a:pPr>
              <a:lnSpc>
                <a:spcPct val="90000"/>
              </a:lnSpc>
              <a:defRPr/>
            </a:pPr>
            <a:r>
              <a:rPr lang="en-US" i="1" dirty="0">
                <a:latin typeface="Arial" charset="0"/>
              </a:rPr>
              <a:t>If all knew to expect discipline, very little would be necessary</a:t>
            </a:r>
            <a:endParaRPr lang="en-US" b="1" u="sng" dirty="0">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5155">
                                            <p:txEl>
                                              <p:pRg st="0" end="0"/>
                                            </p:txEl>
                                          </p:spTgt>
                                        </p:tgtEl>
                                        <p:attrNameLst>
                                          <p:attrName>style.visibility</p:attrName>
                                        </p:attrNameLst>
                                      </p:cBhvr>
                                      <p:to>
                                        <p:strVal val="visible"/>
                                      </p:to>
                                    </p:set>
                                    <p:animEffect transition="in" filter="fade">
                                      <p:cBhvr>
                                        <p:cTn id="7" dur="500"/>
                                        <p:tgtEl>
                                          <p:spTgt spid="305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5155">
                                            <p:txEl>
                                              <p:pRg st="1" end="1"/>
                                            </p:txEl>
                                          </p:spTgt>
                                        </p:tgtEl>
                                        <p:attrNameLst>
                                          <p:attrName>style.visibility</p:attrName>
                                        </p:attrNameLst>
                                      </p:cBhvr>
                                      <p:to>
                                        <p:strVal val="visible"/>
                                      </p:to>
                                    </p:set>
                                    <p:animEffect transition="in" filter="fade">
                                      <p:cBhvr>
                                        <p:cTn id="12" dur="500"/>
                                        <p:tgtEl>
                                          <p:spTgt spid="305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5155">
                                            <p:txEl>
                                              <p:pRg st="2" end="2"/>
                                            </p:txEl>
                                          </p:spTgt>
                                        </p:tgtEl>
                                        <p:attrNameLst>
                                          <p:attrName>style.visibility</p:attrName>
                                        </p:attrNameLst>
                                      </p:cBhvr>
                                      <p:to>
                                        <p:strVal val="visible"/>
                                      </p:to>
                                    </p:set>
                                    <p:animEffect transition="in" filter="fade">
                                      <p:cBhvr>
                                        <p:cTn id="17" dur="500"/>
                                        <p:tgtEl>
                                          <p:spTgt spid="3051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5155">
                                            <p:txEl>
                                              <p:pRg st="3" end="3"/>
                                            </p:txEl>
                                          </p:spTgt>
                                        </p:tgtEl>
                                        <p:attrNameLst>
                                          <p:attrName>style.visibility</p:attrName>
                                        </p:attrNameLst>
                                      </p:cBhvr>
                                      <p:to>
                                        <p:strVal val="visible"/>
                                      </p:to>
                                    </p:set>
                                    <p:animEffect transition="in" filter="fade">
                                      <p:cBhvr>
                                        <p:cTn id="22" dur="500"/>
                                        <p:tgtEl>
                                          <p:spTgt spid="3051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55"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533400" y="76200"/>
            <a:ext cx="7620000" cy="1143000"/>
          </a:xfrm>
        </p:spPr>
        <p:txBody>
          <a:bodyPr/>
          <a:lstStyle/>
          <a:p>
            <a:pPr>
              <a:defRPr/>
            </a:pPr>
            <a:r>
              <a:rPr lang="en-US" sz="3600" b="1" dirty="0" smtClean="0">
                <a:effectLst>
                  <a:outerShdw blurRad="50800" dist="38100" dir="2700000" algn="tl" rotWithShape="0">
                    <a:prstClr val="black">
                      <a:alpha val="40000"/>
                    </a:prstClr>
                  </a:outerShdw>
                </a:effectLst>
                <a:latin typeface="Arial" charset="0"/>
              </a:rPr>
              <a:t>What Is The </a:t>
            </a:r>
            <a:r>
              <a:rPr lang="en-US" sz="3600" b="1" dirty="0">
                <a:effectLst>
                  <a:outerShdw blurRad="50800" dist="38100" dir="2700000" algn="tl" rotWithShape="0">
                    <a:prstClr val="black">
                      <a:alpha val="40000"/>
                    </a:prstClr>
                  </a:outerShdw>
                </a:effectLst>
                <a:latin typeface="Arial" charset="0"/>
              </a:rPr>
              <a:t>Purpose Of Corrective </a:t>
            </a:r>
            <a:r>
              <a:rPr lang="en-US" sz="3600" b="1" dirty="0" smtClean="0">
                <a:effectLst>
                  <a:outerShdw blurRad="50800" dist="38100" dir="2700000" algn="tl" rotWithShape="0">
                    <a:prstClr val="black">
                      <a:alpha val="40000"/>
                    </a:prstClr>
                  </a:outerShdw>
                </a:effectLst>
                <a:latin typeface="Arial" charset="0"/>
              </a:rPr>
              <a:t>Church Discipline</a:t>
            </a:r>
            <a:r>
              <a:rPr lang="en-US" sz="3600" b="1" dirty="0">
                <a:effectLst>
                  <a:outerShdw blurRad="50800" dist="38100" dir="2700000" algn="tl" rotWithShape="0">
                    <a:prstClr val="black">
                      <a:alpha val="40000"/>
                    </a:prstClr>
                  </a:outerShdw>
                </a:effectLst>
                <a:latin typeface="Arial" charset="0"/>
              </a:rPr>
              <a:t>?</a:t>
            </a:r>
          </a:p>
        </p:txBody>
      </p:sp>
      <p:sp>
        <p:nvSpPr>
          <p:cNvPr id="306179" name="Rectangle 3"/>
          <p:cNvSpPr>
            <a:spLocks noGrp="1" noChangeArrowheads="1"/>
          </p:cNvSpPr>
          <p:nvPr>
            <p:ph type="body" idx="1"/>
          </p:nvPr>
        </p:nvSpPr>
        <p:spPr>
          <a:xfrm>
            <a:off x="533400" y="1524000"/>
            <a:ext cx="8077200" cy="4800600"/>
          </a:xfrm>
        </p:spPr>
        <p:txBody>
          <a:bodyPr/>
          <a:lstStyle/>
          <a:p>
            <a:pPr algn="ctr">
              <a:buFontTx/>
              <a:buNone/>
              <a:defRPr/>
            </a:pPr>
            <a:r>
              <a:rPr lang="en-US" sz="3600" b="1" u="sng" dirty="0">
                <a:effectLst>
                  <a:outerShdw blurRad="50800" dist="38100" dir="2700000" algn="tl" rotWithShape="0">
                    <a:prstClr val="black">
                      <a:alpha val="40000"/>
                    </a:prstClr>
                  </a:outerShdw>
                </a:effectLst>
                <a:latin typeface="Arial" charset="0"/>
              </a:rPr>
              <a:t>To Magnify, Exalt And Maintain The Honor Of Christ And His Authority</a:t>
            </a:r>
          </a:p>
          <a:p>
            <a:pPr>
              <a:defRPr/>
            </a:pPr>
            <a:r>
              <a:rPr lang="ja-JP" altLang="en-US" dirty="0">
                <a:latin typeface="Arial" charset="0"/>
              </a:rPr>
              <a:t>“</a:t>
            </a:r>
            <a:r>
              <a:rPr lang="en-US" dirty="0">
                <a:latin typeface="Arial" charset="0"/>
              </a:rPr>
              <a:t>In the name of our Lord </a:t>
            </a:r>
            <a:r>
              <a:rPr lang="en-US" dirty="0" smtClean="0">
                <a:latin typeface="Arial" charset="0"/>
              </a:rPr>
              <a:t>Jesus Christ”</a:t>
            </a:r>
          </a:p>
          <a:p>
            <a:pPr lvl="1">
              <a:defRPr/>
            </a:pPr>
            <a:r>
              <a:rPr lang="en-US" dirty="0" smtClean="0">
                <a:solidFill>
                  <a:schemeClr val="hlink"/>
                </a:solidFill>
                <a:latin typeface="Arial" charset="0"/>
              </a:rPr>
              <a:t>(1Cor.</a:t>
            </a:r>
            <a:r>
              <a:rPr lang="en-US" dirty="0">
                <a:solidFill>
                  <a:schemeClr val="hlink"/>
                </a:solidFill>
                <a:latin typeface="Arial" charset="0"/>
              </a:rPr>
              <a:t>5:4</a:t>
            </a:r>
            <a:r>
              <a:rPr lang="en-US" dirty="0" smtClean="0">
                <a:solidFill>
                  <a:schemeClr val="hlink"/>
                </a:solidFill>
                <a:latin typeface="Arial" charset="0"/>
              </a:rPr>
              <a:t>) (2Thess.</a:t>
            </a:r>
            <a:r>
              <a:rPr lang="en-US" dirty="0">
                <a:solidFill>
                  <a:schemeClr val="hlink"/>
                </a:solidFill>
                <a:latin typeface="Arial" charset="0"/>
              </a:rPr>
              <a:t>3:6</a:t>
            </a:r>
            <a:r>
              <a:rPr lang="en-US" dirty="0" smtClean="0">
                <a:solidFill>
                  <a:schemeClr val="hlink"/>
                </a:solidFill>
                <a:latin typeface="Arial" charset="0"/>
              </a:rPr>
              <a:t>) (Matt</a:t>
            </a:r>
            <a:r>
              <a:rPr lang="en-US" dirty="0">
                <a:solidFill>
                  <a:schemeClr val="hlink"/>
                </a:solidFill>
                <a:latin typeface="Arial" charset="0"/>
              </a:rPr>
              <a:t>.28:18) (</a:t>
            </a:r>
            <a:r>
              <a:rPr lang="en-US" dirty="0" smtClean="0">
                <a:solidFill>
                  <a:schemeClr val="hlink"/>
                </a:solidFill>
                <a:latin typeface="Arial" charset="0"/>
              </a:rPr>
              <a:t>Col.</a:t>
            </a:r>
            <a:r>
              <a:rPr lang="en-US" dirty="0">
                <a:solidFill>
                  <a:schemeClr val="hlink"/>
                </a:solidFill>
                <a:latin typeface="Arial" charset="0"/>
              </a:rPr>
              <a:t>3:</a:t>
            </a:r>
            <a:r>
              <a:rPr lang="en-US" dirty="0" smtClean="0">
                <a:solidFill>
                  <a:schemeClr val="hlink"/>
                </a:solidFill>
                <a:latin typeface="Arial" charset="0"/>
              </a:rPr>
              <a:t>17) (1Pet.</a:t>
            </a:r>
            <a:r>
              <a:rPr lang="en-US" dirty="0">
                <a:solidFill>
                  <a:schemeClr val="hlink"/>
                </a:solidFill>
                <a:latin typeface="Arial" charset="0"/>
              </a:rPr>
              <a:t>2:12)</a:t>
            </a:r>
            <a:endParaRPr lang="en-US" sz="3200" dirty="0">
              <a:solidFill>
                <a:schemeClr val="hlink"/>
              </a:solidFill>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6179">
                                            <p:txEl>
                                              <p:pRg st="0" end="0"/>
                                            </p:txEl>
                                          </p:spTgt>
                                        </p:tgtEl>
                                        <p:attrNameLst>
                                          <p:attrName>style.visibility</p:attrName>
                                        </p:attrNameLst>
                                      </p:cBhvr>
                                      <p:to>
                                        <p:strVal val="visible"/>
                                      </p:to>
                                    </p:set>
                                    <p:animEffect transition="in" filter="fade">
                                      <p:cBhvr>
                                        <p:cTn id="7" dur="500"/>
                                        <p:tgtEl>
                                          <p:spTgt spid="306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6179">
                                            <p:txEl>
                                              <p:pRg st="1" end="1"/>
                                            </p:txEl>
                                          </p:spTgt>
                                        </p:tgtEl>
                                        <p:attrNameLst>
                                          <p:attrName>style.visibility</p:attrName>
                                        </p:attrNameLst>
                                      </p:cBhvr>
                                      <p:to>
                                        <p:strVal val="visible"/>
                                      </p:to>
                                    </p:set>
                                    <p:animEffect transition="in" filter="fade">
                                      <p:cBhvr>
                                        <p:cTn id="12" dur="500"/>
                                        <p:tgtEl>
                                          <p:spTgt spid="306179">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06179">
                                            <p:txEl>
                                              <p:pRg st="2" end="2"/>
                                            </p:txEl>
                                          </p:spTgt>
                                        </p:tgtEl>
                                        <p:attrNameLst>
                                          <p:attrName>style.visibility</p:attrName>
                                        </p:attrNameLst>
                                      </p:cBhvr>
                                      <p:to>
                                        <p:strVal val="visible"/>
                                      </p:to>
                                    </p:set>
                                    <p:animEffect transition="in" filter="fade">
                                      <p:cBhvr>
                                        <p:cTn id="15" dur="500"/>
                                        <p:tgtEl>
                                          <p:spTgt spid="3061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9"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ctrTitle"/>
          </p:nvPr>
        </p:nvSpPr>
        <p:spPr/>
        <p:txBody>
          <a:bodyPr/>
          <a:lstStyle/>
          <a:p>
            <a:r>
              <a:rPr lang="en-US">
                <a:latin typeface="Arial" charset="0"/>
              </a:rPr>
              <a:t>Church Discipline</a:t>
            </a:r>
          </a:p>
        </p:txBody>
      </p:sp>
      <p:sp>
        <p:nvSpPr>
          <p:cNvPr id="79874" name="Rectangle 3"/>
          <p:cNvSpPr>
            <a:spLocks noGrp="1" noChangeArrowheads="1"/>
          </p:cNvSpPr>
          <p:nvPr>
            <p:ph type="subTitle" idx="1"/>
          </p:nvPr>
        </p:nvSpPr>
        <p:spPr/>
        <p:txBody>
          <a:bodyPr/>
          <a:lstStyle/>
          <a:p>
            <a:r>
              <a:rPr lang="en-US">
                <a:latin typeface="Arial" charset="0"/>
              </a:rPr>
              <a:t>An extensive study of corrective church discipline</a:t>
            </a:r>
          </a:p>
        </p:txBody>
      </p:sp>
      <p:sp>
        <p:nvSpPr>
          <p:cNvPr id="79875" name="TextBox 3"/>
          <p:cNvSpPr txBox="1">
            <a:spLocks noChangeArrowheads="1"/>
          </p:cNvSpPr>
          <p:nvPr/>
        </p:nvSpPr>
        <p:spPr bwMode="auto">
          <a:xfrm>
            <a:off x="2057400" y="4876800"/>
            <a:ext cx="5029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3200" b="1" i="1">
                <a:solidFill>
                  <a:srgbClr val="0066CC"/>
                </a:solidFill>
              </a:rPr>
              <a:t>Who Should Receive Corrective Discipline?</a:t>
            </a:r>
          </a:p>
        </p:txBody>
      </p:sp>
      <p:sp>
        <p:nvSpPr>
          <p:cNvPr id="2" name="Footer Placeholder 1"/>
          <p:cNvSpPr>
            <a:spLocks noGrp="1"/>
          </p:cNvSpPr>
          <p:nvPr>
            <p:ph type="ftr" sz="quarter" idx="11"/>
          </p:nvPr>
        </p:nvSpPr>
        <p:spPr/>
        <p:txBody>
          <a:bodyPr/>
          <a:lstStyle/>
          <a:p>
            <a:pPr>
              <a:defRPr/>
            </a:pPr>
            <a:r>
              <a:rPr lang="en-US" smtClean="0"/>
              <a:t>Prepared by Brett W. Hogland</a:t>
            </a:r>
            <a:endParaRPr lang="en-US"/>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3400" y="76200"/>
            <a:ext cx="8153400" cy="1143000"/>
          </a:xfrm>
        </p:spPr>
        <p:txBody>
          <a:bodyPr/>
          <a:lstStyle/>
          <a:p>
            <a:pPr>
              <a:defRPr/>
            </a:pPr>
            <a:r>
              <a:rPr lang="en-US" b="1" dirty="0">
                <a:effectLst>
                  <a:outerShdw blurRad="50800" dist="38100" dir="2700000" algn="tl" rotWithShape="0">
                    <a:prstClr val="black">
                      <a:alpha val="40000"/>
                    </a:prstClr>
                  </a:outerShdw>
                </a:effectLst>
                <a:latin typeface="Arial" charset="0"/>
              </a:rPr>
              <a:t>Who Should Receive Corrective Discipline?</a:t>
            </a:r>
          </a:p>
        </p:txBody>
      </p:sp>
      <p:sp>
        <p:nvSpPr>
          <p:cNvPr id="178179" name="Rectangle 3"/>
          <p:cNvSpPr>
            <a:spLocks noGrp="1" noChangeArrowheads="1"/>
          </p:cNvSpPr>
          <p:nvPr>
            <p:ph type="body" idx="1"/>
          </p:nvPr>
        </p:nvSpPr>
        <p:spPr/>
        <p:txBody>
          <a:bodyPr/>
          <a:lstStyle/>
          <a:p>
            <a:pPr>
              <a:lnSpc>
                <a:spcPct val="80000"/>
              </a:lnSpc>
            </a:pPr>
            <a:r>
              <a:rPr lang="en-US" b="1">
                <a:latin typeface="Arial" charset="0"/>
              </a:rPr>
              <a:t>Those who are guilty of sinning against a brother</a:t>
            </a:r>
          </a:p>
          <a:p>
            <a:pPr lvl="1">
              <a:lnSpc>
                <a:spcPct val="80000"/>
              </a:lnSpc>
              <a:buClr>
                <a:schemeClr val="tx1"/>
              </a:buClr>
            </a:pPr>
            <a:r>
              <a:rPr lang="en-US" b="1">
                <a:solidFill>
                  <a:schemeClr val="hlink"/>
                </a:solidFill>
                <a:latin typeface="Arial" charset="0"/>
              </a:rPr>
              <a:t>(Matt.18:15-17)</a:t>
            </a:r>
          </a:p>
          <a:p>
            <a:pPr>
              <a:lnSpc>
                <a:spcPct val="80000"/>
              </a:lnSpc>
            </a:pPr>
            <a:endParaRPr lang="en-US" sz="2800" b="1">
              <a:latin typeface="Arial" charset="0"/>
            </a:endParaRPr>
          </a:p>
          <a:p>
            <a:pPr>
              <a:lnSpc>
                <a:spcPct val="80000"/>
              </a:lnSpc>
            </a:pPr>
            <a:r>
              <a:rPr lang="en-US" b="1">
                <a:latin typeface="Arial" charset="0"/>
              </a:rPr>
              <a:t>Those who practice the works of the flesh</a:t>
            </a:r>
          </a:p>
          <a:p>
            <a:pPr lvl="1">
              <a:lnSpc>
                <a:spcPct val="80000"/>
              </a:lnSpc>
              <a:buClr>
                <a:schemeClr val="tx1"/>
              </a:buClr>
            </a:pPr>
            <a:r>
              <a:rPr lang="en-US" b="1">
                <a:solidFill>
                  <a:schemeClr val="hlink"/>
                </a:solidFill>
                <a:latin typeface="Arial" charset="0"/>
              </a:rPr>
              <a:t>(1Cor.5:11) (1Cor.6:9-11) (Matt.19:9) (Eph.5:3-4)</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8179">
                                            <p:txEl>
                                              <p:pRg st="0" end="0"/>
                                            </p:txEl>
                                          </p:spTgt>
                                        </p:tgtEl>
                                        <p:attrNameLst>
                                          <p:attrName>style.visibility</p:attrName>
                                        </p:attrNameLst>
                                      </p:cBhvr>
                                      <p:to>
                                        <p:strVal val="visible"/>
                                      </p:to>
                                    </p:set>
                                    <p:animEffect transition="in" filter="fade">
                                      <p:cBhvr>
                                        <p:cTn id="7" dur="500"/>
                                        <p:tgtEl>
                                          <p:spTgt spid="17817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8179">
                                            <p:txEl>
                                              <p:pRg st="1" end="1"/>
                                            </p:txEl>
                                          </p:spTgt>
                                        </p:tgtEl>
                                        <p:attrNameLst>
                                          <p:attrName>style.visibility</p:attrName>
                                        </p:attrNameLst>
                                      </p:cBhvr>
                                      <p:to>
                                        <p:strVal val="visible"/>
                                      </p:to>
                                    </p:set>
                                    <p:animEffect transition="in" filter="fade">
                                      <p:cBhvr>
                                        <p:cTn id="10" dur="500"/>
                                        <p:tgtEl>
                                          <p:spTgt spid="17817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8179">
                                            <p:txEl>
                                              <p:pRg st="3" end="3"/>
                                            </p:txEl>
                                          </p:spTgt>
                                        </p:tgtEl>
                                        <p:attrNameLst>
                                          <p:attrName>style.visibility</p:attrName>
                                        </p:attrNameLst>
                                      </p:cBhvr>
                                      <p:to>
                                        <p:strVal val="visible"/>
                                      </p:to>
                                    </p:set>
                                    <p:animEffect transition="in" filter="fade">
                                      <p:cBhvr>
                                        <p:cTn id="15" dur="500"/>
                                        <p:tgtEl>
                                          <p:spTgt spid="178179">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8179">
                                            <p:txEl>
                                              <p:pRg st="4" end="4"/>
                                            </p:txEl>
                                          </p:spTgt>
                                        </p:tgtEl>
                                        <p:attrNameLst>
                                          <p:attrName>style.visibility</p:attrName>
                                        </p:attrNameLst>
                                      </p:cBhvr>
                                      <p:to>
                                        <p:strVal val="visible"/>
                                      </p:to>
                                    </p:set>
                                    <p:animEffect transition="in" filter="fade">
                                      <p:cBhvr>
                                        <p:cTn id="18" dur="500"/>
                                        <p:tgtEl>
                                          <p:spTgt spid="1781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3400" y="76200"/>
            <a:ext cx="8153400" cy="1143000"/>
          </a:xfrm>
        </p:spPr>
        <p:txBody>
          <a:bodyPr/>
          <a:lstStyle/>
          <a:p>
            <a:pPr>
              <a:defRPr/>
            </a:pPr>
            <a:r>
              <a:rPr lang="en-US" b="1" dirty="0">
                <a:effectLst>
                  <a:outerShdw blurRad="50800" dist="38100" dir="2700000" algn="tl" rotWithShape="0">
                    <a:prstClr val="black">
                      <a:alpha val="40000"/>
                    </a:prstClr>
                  </a:outerShdw>
                </a:effectLst>
                <a:latin typeface="Arial" charset="0"/>
              </a:rPr>
              <a:t>Who Should Receive Corrective Discipline?</a:t>
            </a:r>
          </a:p>
        </p:txBody>
      </p:sp>
      <p:sp>
        <p:nvSpPr>
          <p:cNvPr id="303107" name="Rectangle 3"/>
          <p:cNvSpPr>
            <a:spLocks noGrp="1" noChangeArrowheads="1"/>
          </p:cNvSpPr>
          <p:nvPr>
            <p:ph type="body" idx="1"/>
          </p:nvPr>
        </p:nvSpPr>
        <p:spPr/>
        <p:txBody>
          <a:bodyPr/>
          <a:lstStyle/>
          <a:p>
            <a:pPr>
              <a:lnSpc>
                <a:spcPct val="80000"/>
              </a:lnSpc>
            </a:pPr>
            <a:r>
              <a:rPr lang="en-US" b="1">
                <a:latin typeface="Arial" charset="0"/>
              </a:rPr>
              <a:t>False teachers and all who cause division</a:t>
            </a:r>
          </a:p>
          <a:p>
            <a:pPr lvl="1">
              <a:lnSpc>
                <a:spcPct val="80000"/>
              </a:lnSpc>
              <a:buClr>
                <a:schemeClr val="tx1"/>
              </a:buClr>
            </a:pPr>
            <a:r>
              <a:rPr lang="en-US" sz="2400" b="1">
                <a:solidFill>
                  <a:schemeClr val="hlink"/>
                </a:solidFill>
                <a:latin typeface="Arial" charset="0"/>
              </a:rPr>
              <a:t>(Rom.16:17-18) (1Tim.6:3-5) (Tim.1:9-11) (2Jn.1:9-11) (Prov.6:16-19)</a:t>
            </a:r>
          </a:p>
          <a:p>
            <a:pPr>
              <a:lnSpc>
                <a:spcPct val="80000"/>
              </a:lnSpc>
            </a:pPr>
            <a:endParaRPr lang="en-US" b="1">
              <a:latin typeface="Arial" charset="0"/>
            </a:endParaRPr>
          </a:p>
          <a:p>
            <a:pPr>
              <a:lnSpc>
                <a:spcPct val="80000"/>
              </a:lnSpc>
            </a:pPr>
            <a:r>
              <a:rPr lang="en-US" b="1">
                <a:latin typeface="Arial" charset="0"/>
              </a:rPr>
              <a:t>Elders who continue in sin</a:t>
            </a:r>
          </a:p>
          <a:p>
            <a:pPr lvl="1">
              <a:lnSpc>
                <a:spcPct val="80000"/>
              </a:lnSpc>
              <a:buClr>
                <a:schemeClr val="tx1"/>
              </a:buClr>
            </a:pPr>
            <a:r>
              <a:rPr lang="en-US" sz="2400" b="1">
                <a:solidFill>
                  <a:schemeClr val="hlink"/>
                </a:solidFill>
                <a:latin typeface="Arial" charset="0"/>
              </a:rPr>
              <a:t>(1Tim.5:20) (Acts 20:29-30)</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3107">
                                            <p:txEl>
                                              <p:pRg st="0" end="0"/>
                                            </p:txEl>
                                          </p:spTgt>
                                        </p:tgtEl>
                                        <p:attrNameLst>
                                          <p:attrName>style.visibility</p:attrName>
                                        </p:attrNameLst>
                                      </p:cBhvr>
                                      <p:to>
                                        <p:strVal val="visible"/>
                                      </p:to>
                                    </p:set>
                                    <p:animEffect transition="in" filter="fade">
                                      <p:cBhvr>
                                        <p:cTn id="7" dur="500"/>
                                        <p:tgtEl>
                                          <p:spTgt spid="30310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3107">
                                            <p:txEl>
                                              <p:pRg st="1" end="1"/>
                                            </p:txEl>
                                          </p:spTgt>
                                        </p:tgtEl>
                                        <p:attrNameLst>
                                          <p:attrName>style.visibility</p:attrName>
                                        </p:attrNameLst>
                                      </p:cBhvr>
                                      <p:to>
                                        <p:strVal val="visible"/>
                                      </p:to>
                                    </p:set>
                                    <p:animEffect transition="in" filter="fade">
                                      <p:cBhvr>
                                        <p:cTn id="10" dur="500"/>
                                        <p:tgtEl>
                                          <p:spTgt spid="30310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03107">
                                            <p:txEl>
                                              <p:pRg st="3" end="3"/>
                                            </p:txEl>
                                          </p:spTgt>
                                        </p:tgtEl>
                                        <p:attrNameLst>
                                          <p:attrName>style.visibility</p:attrName>
                                        </p:attrNameLst>
                                      </p:cBhvr>
                                      <p:to>
                                        <p:strVal val="visible"/>
                                      </p:to>
                                    </p:set>
                                    <p:animEffect transition="in" filter="fade">
                                      <p:cBhvr>
                                        <p:cTn id="15" dur="500"/>
                                        <p:tgtEl>
                                          <p:spTgt spid="303107">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03107">
                                            <p:txEl>
                                              <p:pRg st="4" end="4"/>
                                            </p:txEl>
                                          </p:spTgt>
                                        </p:tgtEl>
                                        <p:attrNameLst>
                                          <p:attrName>style.visibility</p:attrName>
                                        </p:attrNameLst>
                                      </p:cBhvr>
                                      <p:to>
                                        <p:strVal val="visible"/>
                                      </p:to>
                                    </p:set>
                                    <p:animEffect transition="in" filter="fade">
                                      <p:cBhvr>
                                        <p:cTn id="18" dur="500"/>
                                        <p:tgtEl>
                                          <p:spTgt spid="3031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7"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76200"/>
            <a:ext cx="8153400" cy="1143000"/>
          </a:xfrm>
        </p:spPr>
        <p:txBody>
          <a:bodyPr/>
          <a:lstStyle/>
          <a:p>
            <a:pPr>
              <a:defRPr/>
            </a:pPr>
            <a:r>
              <a:rPr lang="en-US" b="1" dirty="0">
                <a:effectLst>
                  <a:outerShdw blurRad="50800" dist="38100" dir="2700000" algn="tl" rotWithShape="0">
                    <a:prstClr val="black">
                      <a:alpha val="40000"/>
                    </a:prstClr>
                  </a:outerShdw>
                </a:effectLst>
                <a:latin typeface="Arial" charset="0"/>
              </a:rPr>
              <a:t>Who Should Receive Corrective Discipline?</a:t>
            </a:r>
          </a:p>
        </p:txBody>
      </p:sp>
      <p:sp>
        <p:nvSpPr>
          <p:cNvPr id="304131" name="Rectangle 3"/>
          <p:cNvSpPr>
            <a:spLocks noGrp="1" noChangeArrowheads="1"/>
          </p:cNvSpPr>
          <p:nvPr>
            <p:ph type="body" idx="1"/>
          </p:nvPr>
        </p:nvSpPr>
        <p:spPr>
          <a:xfrm>
            <a:off x="533400" y="1524000"/>
            <a:ext cx="8153400" cy="4800600"/>
          </a:xfrm>
        </p:spPr>
        <p:txBody>
          <a:bodyPr/>
          <a:lstStyle/>
          <a:p>
            <a:pPr>
              <a:lnSpc>
                <a:spcPct val="80000"/>
              </a:lnSpc>
            </a:pPr>
            <a:r>
              <a:rPr lang="en-US" sz="3600" b="1">
                <a:latin typeface="Arial" charset="0"/>
              </a:rPr>
              <a:t>All who walk disorderly </a:t>
            </a:r>
            <a:r>
              <a:rPr lang="en-US" b="1">
                <a:solidFill>
                  <a:schemeClr val="hlink"/>
                </a:solidFill>
                <a:latin typeface="Arial" charset="0"/>
              </a:rPr>
              <a:t>(2Thess.3:6)</a:t>
            </a:r>
            <a:endParaRPr lang="en-US" sz="3600" b="1">
              <a:solidFill>
                <a:schemeClr val="hlink"/>
              </a:solidFill>
              <a:latin typeface="Arial" charset="0"/>
            </a:endParaRPr>
          </a:p>
          <a:p>
            <a:pPr lvl="1">
              <a:lnSpc>
                <a:spcPct val="80000"/>
              </a:lnSpc>
              <a:spcBef>
                <a:spcPts val="1875"/>
              </a:spcBef>
            </a:pPr>
            <a:r>
              <a:rPr lang="en-US" sz="3200" b="1" i="1" u="sng">
                <a:latin typeface="Arial" charset="0"/>
              </a:rPr>
              <a:t>Disorderly</a:t>
            </a:r>
            <a:r>
              <a:rPr lang="en-US" sz="3200" i="1">
                <a:latin typeface="Arial" charset="0"/>
              </a:rPr>
              <a:t>: ATAKTOS </a:t>
            </a:r>
            <a:r>
              <a:rPr lang="en-US" i="1">
                <a:latin typeface="Arial" charset="0"/>
              </a:rPr>
              <a:t>- signifies not keeping order; it was especially a military term, denoting not keeping rank, insubordinate; it is used in (1Th.5:14), describing certain church members who manifested an insubordinate spirit,… (W.E. Vine)</a:t>
            </a:r>
            <a:endParaRPr lang="en-US">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04131">
                                            <p:txEl>
                                              <p:pRg st="0" end="0"/>
                                            </p:txEl>
                                          </p:spTgt>
                                        </p:tgtEl>
                                        <p:attrNameLst>
                                          <p:attrName>style.visibility</p:attrName>
                                        </p:attrNameLst>
                                      </p:cBhvr>
                                      <p:to>
                                        <p:strVal val="visible"/>
                                      </p:to>
                                    </p:set>
                                    <p:animEffect transition="in" filter="fade">
                                      <p:cBhvr>
                                        <p:cTn id="7" dur="500"/>
                                        <p:tgtEl>
                                          <p:spTgt spid="3041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04131">
                                            <p:txEl>
                                              <p:pRg st="1" end="1"/>
                                            </p:txEl>
                                          </p:spTgt>
                                        </p:tgtEl>
                                        <p:attrNameLst>
                                          <p:attrName>style.visibility</p:attrName>
                                        </p:attrNameLst>
                                      </p:cBhvr>
                                      <p:to>
                                        <p:strVal val="visible"/>
                                      </p:to>
                                    </p:set>
                                    <p:animEffect transition="in" filter="fade">
                                      <p:cBhvr>
                                        <p:cTn id="12" dur="500"/>
                                        <p:tgtEl>
                                          <p:spTgt spid="3041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76200"/>
            <a:ext cx="8153400" cy="1143000"/>
          </a:xfrm>
        </p:spPr>
        <p:txBody>
          <a:bodyPr/>
          <a:lstStyle/>
          <a:p>
            <a:pPr>
              <a:defRPr/>
            </a:pPr>
            <a:r>
              <a:rPr lang="en-US" b="1" dirty="0">
                <a:effectLst>
                  <a:outerShdw blurRad="50800" dist="38100" dir="2700000" algn="tl" rotWithShape="0">
                    <a:prstClr val="black">
                      <a:alpha val="40000"/>
                    </a:prstClr>
                  </a:outerShdw>
                </a:effectLst>
                <a:latin typeface="Arial" charset="0"/>
              </a:rPr>
              <a:t>Who Should Receive Corrective Discipline?</a:t>
            </a:r>
          </a:p>
        </p:txBody>
      </p:sp>
      <p:sp>
        <p:nvSpPr>
          <p:cNvPr id="304131" name="Rectangle 3"/>
          <p:cNvSpPr>
            <a:spLocks noGrp="1" noChangeArrowheads="1"/>
          </p:cNvSpPr>
          <p:nvPr>
            <p:ph type="body" idx="1"/>
          </p:nvPr>
        </p:nvSpPr>
        <p:spPr>
          <a:xfrm>
            <a:off x="533400" y="1524000"/>
            <a:ext cx="8153400" cy="4800600"/>
          </a:xfrm>
        </p:spPr>
        <p:txBody>
          <a:bodyPr/>
          <a:lstStyle/>
          <a:p>
            <a:pPr>
              <a:lnSpc>
                <a:spcPct val="80000"/>
              </a:lnSpc>
              <a:defRPr/>
            </a:pPr>
            <a:r>
              <a:rPr lang="en-US" sz="3600" b="1" dirty="0">
                <a:latin typeface="Arial" charset="0"/>
              </a:rPr>
              <a:t>All who walk </a:t>
            </a:r>
            <a:r>
              <a:rPr lang="en-US" sz="3600" b="1" dirty="0" smtClean="0">
                <a:latin typeface="Arial" charset="0"/>
              </a:rPr>
              <a:t>disorderly </a:t>
            </a:r>
            <a:r>
              <a:rPr lang="en-US" b="1" dirty="0" smtClean="0">
                <a:solidFill>
                  <a:schemeClr val="hlink"/>
                </a:solidFill>
                <a:latin typeface="Arial" charset="0"/>
              </a:rPr>
              <a:t>(2Thess.</a:t>
            </a:r>
            <a:r>
              <a:rPr lang="en-US" b="1" dirty="0">
                <a:solidFill>
                  <a:schemeClr val="hlink"/>
                </a:solidFill>
                <a:latin typeface="Arial" charset="0"/>
              </a:rPr>
              <a:t>3:</a:t>
            </a:r>
            <a:r>
              <a:rPr lang="en-US" b="1" dirty="0" smtClean="0">
                <a:solidFill>
                  <a:schemeClr val="hlink"/>
                </a:solidFill>
                <a:latin typeface="Arial" charset="0"/>
              </a:rPr>
              <a:t>6)</a:t>
            </a:r>
            <a:endParaRPr lang="en-US" sz="3600" b="1" dirty="0">
              <a:solidFill>
                <a:schemeClr val="hlink"/>
              </a:solidFill>
              <a:latin typeface="Arial" charset="0"/>
            </a:endParaRPr>
          </a:p>
          <a:p>
            <a:pPr lvl="1">
              <a:lnSpc>
                <a:spcPct val="80000"/>
              </a:lnSpc>
              <a:spcBef>
                <a:spcPts val="1872"/>
              </a:spcBef>
              <a:defRPr/>
            </a:pPr>
            <a:r>
              <a:rPr lang="en-US" sz="3200" b="1" i="1" u="sng" dirty="0">
                <a:latin typeface="Arial" charset="0"/>
              </a:rPr>
              <a:t>Disorderly</a:t>
            </a:r>
            <a:r>
              <a:rPr lang="en-US" sz="3200" i="1" dirty="0">
                <a:latin typeface="Arial" charset="0"/>
              </a:rPr>
              <a:t>: ATAKTOS </a:t>
            </a:r>
            <a:r>
              <a:rPr lang="en-US" i="1" dirty="0">
                <a:latin typeface="Arial" charset="0"/>
              </a:rPr>
              <a:t>- signifies not keeping order; it was especially a military term, denoting not keeping rank, </a:t>
            </a:r>
            <a:r>
              <a:rPr lang="en-US" b="1" i="1" u="sng" dirty="0">
                <a:effectLst>
                  <a:outerShdw blurRad="50800" dist="38100" dir="2700000" algn="tl" rotWithShape="0">
                    <a:prstClr val="black">
                      <a:alpha val="40000"/>
                    </a:prstClr>
                  </a:outerShdw>
                </a:effectLst>
                <a:latin typeface="Arial" charset="0"/>
              </a:rPr>
              <a:t>insubordinate</a:t>
            </a:r>
            <a:r>
              <a:rPr lang="en-US" i="1" dirty="0">
                <a:latin typeface="Arial" charset="0"/>
              </a:rPr>
              <a:t>; it is used in (1Th.5:14), </a:t>
            </a:r>
            <a:r>
              <a:rPr lang="en-US" b="1" i="1" dirty="0">
                <a:effectLst>
                  <a:outerShdw blurRad="50800" dist="38100" dir="2700000" algn="tl" rotWithShape="0">
                    <a:prstClr val="black">
                      <a:alpha val="40000"/>
                    </a:prstClr>
                  </a:outerShdw>
                </a:effectLst>
                <a:latin typeface="Arial" charset="0"/>
              </a:rPr>
              <a:t>describing certain church members who manifested an </a:t>
            </a:r>
            <a:r>
              <a:rPr lang="en-US" b="1" i="1" u="sng" dirty="0">
                <a:effectLst>
                  <a:outerShdw blurRad="50800" dist="38100" dir="2700000" algn="tl" rotWithShape="0">
                    <a:prstClr val="black">
                      <a:alpha val="40000"/>
                    </a:prstClr>
                  </a:outerShdw>
                </a:effectLst>
                <a:latin typeface="Arial" charset="0"/>
              </a:rPr>
              <a:t>insubordinate spirit</a:t>
            </a:r>
            <a:r>
              <a:rPr lang="en-US" i="1" dirty="0">
                <a:latin typeface="Arial" charset="0"/>
              </a:rPr>
              <a:t>,… (W.E. Vine</a:t>
            </a:r>
            <a:r>
              <a:rPr lang="en-US" i="1" dirty="0" smtClean="0">
                <a:latin typeface="Arial" charset="0"/>
              </a:rPr>
              <a:t>)</a:t>
            </a:r>
            <a:endParaRPr lang="en-US" dirty="0">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76200"/>
            <a:ext cx="8153400" cy="1143000"/>
          </a:xfrm>
        </p:spPr>
        <p:txBody>
          <a:bodyPr/>
          <a:lstStyle/>
          <a:p>
            <a:pPr>
              <a:defRPr/>
            </a:pPr>
            <a:r>
              <a:rPr lang="en-US" b="1" dirty="0">
                <a:effectLst>
                  <a:outerShdw blurRad="50800" dist="38100" dir="2700000" algn="tl" rotWithShape="0">
                    <a:prstClr val="black">
                      <a:alpha val="40000"/>
                    </a:prstClr>
                  </a:outerShdw>
                </a:effectLst>
                <a:latin typeface="Arial" charset="0"/>
              </a:rPr>
              <a:t>Who Should Receive Corrective Discipline?</a:t>
            </a:r>
          </a:p>
        </p:txBody>
      </p:sp>
      <p:sp>
        <p:nvSpPr>
          <p:cNvPr id="304131" name="Rectangle 3"/>
          <p:cNvSpPr>
            <a:spLocks noGrp="1" noChangeArrowheads="1"/>
          </p:cNvSpPr>
          <p:nvPr>
            <p:ph type="body" idx="1"/>
          </p:nvPr>
        </p:nvSpPr>
        <p:spPr>
          <a:xfrm>
            <a:off x="533400" y="1524000"/>
            <a:ext cx="8153400" cy="4800600"/>
          </a:xfrm>
        </p:spPr>
        <p:txBody>
          <a:bodyPr/>
          <a:lstStyle/>
          <a:p>
            <a:pPr>
              <a:lnSpc>
                <a:spcPct val="80000"/>
              </a:lnSpc>
            </a:pPr>
            <a:r>
              <a:rPr lang="en-US" sz="3600" b="1">
                <a:latin typeface="Arial" charset="0"/>
              </a:rPr>
              <a:t>All who walk disorderly </a:t>
            </a:r>
            <a:r>
              <a:rPr lang="en-US" b="1">
                <a:solidFill>
                  <a:schemeClr val="hlink"/>
                </a:solidFill>
                <a:latin typeface="Arial" charset="0"/>
              </a:rPr>
              <a:t>(2Thess.3:6)</a:t>
            </a:r>
            <a:endParaRPr lang="en-US" sz="3600" b="1">
              <a:solidFill>
                <a:schemeClr val="hlink"/>
              </a:solidFill>
              <a:latin typeface="Arial" charset="0"/>
            </a:endParaRPr>
          </a:p>
          <a:p>
            <a:pPr lvl="1">
              <a:lnSpc>
                <a:spcPct val="80000"/>
              </a:lnSpc>
              <a:spcBef>
                <a:spcPts val="1875"/>
              </a:spcBef>
            </a:pPr>
            <a:r>
              <a:rPr lang="en-US" sz="3200" b="1" i="1" u="sng">
                <a:latin typeface="Arial" charset="0"/>
              </a:rPr>
              <a:t>Disorderly</a:t>
            </a:r>
            <a:r>
              <a:rPr lang="en-US" sz="3200" b="1" i="1">
                <a:latin typeface="Arial" charset="0"/>
              </a:rPr>
              <a:t>:</a:t>
            </a:r>
            <a:r>
              <a:rPr lang="en-US" sz="3200" i="1">
                <a:latin typeface="Arial" charset="0"/>
              </a:rPr>
              <a:t> ATAKTOS </a:t>
            </a:r>
            <a:r>
              <a:rPr lang="en-US" i="1">
                <a:latin typeface="Arial" charset="0"/>
              </a:rPr>
              <a:t>–…describing certain church members who manifested an insubordinate spirit,… (W.E. Vine)</a:t>
            </a:r>
            <a:endParaRPr lang="en-US">
              <a:latin typeface="Arial" charset="0"/>
            </a:endParaRPr>
          </a:p>
          <a:p>
            <a:pPr lvl="1">
              <a:lnSpc>
                <a:spcPct val="80000"/>
              </a:lnSpc>
              <a:spcBef>
                <a:spcPts val="1875"/>
              </a:spcBef>
            </a:pPr>
            <a:r>
              <a:rPr lang="en-US" sz="3200" b="1">
                <a:latin typeface="Arial" charset="0"/>
              </a:rPr>
              <a:t>Is forsaking the assembly </a:t>
            </a:r>
            <a:r>
              <a:rPr lang="ja-JP" altLang="en-US" sz="3200" b="1">
                <a:latin typeface="Arial" charset="0"/>
              </a:rPr>
              <a:t>“</a:t>
            </a:r>
            <a:r>
              <a:rPr lang="en-US" altLang="ja-JP" sz="3200" b="1">
                <a:latin typeface="Arial" charset="0"/>
              </a:rPr>
              <a:t>disorderly,</a:t>
            </a:r>
            <a:r>
              <a:rPr lang="en-US" sz="3200" b="1">
                <a:latin typeface="Arial" charset="0"/>
              </a:rPr>
              <a:t>”</a:t>
            </a:r>
            <a:r>
              <a:rPr lang="en-US" altLang="ja-JP" sz="3200" b="1">
                <a:latin typeface="Arial" charset="0"/>
              </a:rPr>
              <a:t> – </a:t>
            </a:r>
            <a:r>
              <a:rPr lang="en-US" sz="3200" b="1" i="1">
                <a:latin typeface="Arial" charset="0"/>
              </a:rPr>
              <a:t>“</a:t>
            </a:r>
            <a:r>
              <a:rPr lang="en-US" altLang="ja-JP" sz="3200" b="1" i="1">
                <a:latin typeface="Arial" charset="0"/>
              </a:rPr>
              <a:t>insubordinate</a:t>
            </a:r>
            <a:r>
              <a:rPr lang="en-US" sz="3200" b="1" i="1">
                <a:latin typeface="Arial" charset="0"/>
              </a:rPr>
              <a:t>”</a:t>
            </a:r>
            <a:r>
              <a:rPr lang="en-US" altLang="ja-JP" sz="3200" b="1">
                <a:latin typeface="Arial" charset="0"/>
              </a:rPr>
              <a:t>?</a:t>
            </a:r>
          </a:p>
          <a:p>
            <a:pPr lvl="1">
              <a:lnSpc>
                <a:spcPct val="80000"/>
              </a:lnSpc>
            </a:pPr>
            <a:r>
              <a:rPr lang="en-US">
                <a:latin typeface="Arial" charset="0"/>
              </a:rPr>
              <a:t>Guilty of </a:t>
            </a:r>
            <a:r>
              <a:rPr lang="en-US" u="sng">
                <a:latin typeface="Arial" charset="0"/>
              </a:rPr>
              <a:t>willful neglect </a:t>
            </a:r>
            <a:r>
              <a:rPr lang="en-US">
                <a:latin typeface="Arial" charset="0"/>
              </a:rPr>
              <a:t>of:</a:t>
            </a:r>
          </a:p>
          <a:p>
            <a:pPr lvl="2">
              <a:lnSpc>
                <a:spcPct val="80000"/>
              </a:lnSpc>
            </a:pPr>
            <a:r>
              <a:rPr lang="en-US" sz="2800" i="1">
                <a:latin typeface="Arial" charset="0"/>
              </a:rPr>
              <a:t>Lord</a:t>
            </a:r>
            <a:r>
              <a:rPr lang="ja-JP" altLang="en-US" sz="2800" i="1">
                <a:latin typeface="Arial" charset="0"/>
              </a:rPr>
              <a:t>’</a:t>
            </a:r>
            <a:r>
              <a:rPr lang="en-US" altLang="ja-JP" sz="2800" i="1">
                <a:latin typeface="Arial" charset="0"/>
              </a:rPr>
              <a:t>s supper, contribution, edification of others</a:t>
            </a:r>
            <a:endParaRPr lang="en-US" sz="2800" i="1">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4131">
                                            <p:txEl>
                                              <p:pRg st="2" end="2"/>
                                            </p:txEl>
                                          </p:spTgt>
                                        </p:tgtEl>
                                        <p:attrNameLst>
                                          <p:attrName>style.visibility</p:attrName>
                                        </p:attrNameLst>
                                      </p:cBhvr>
                                      <p:to>
                                        <p:strVal val="visible"/>
                                      </p:to>
                                    </p:set>
                                    <p:animEffect transition="in" filter="fade">
                                      <p:cBhvr>
                                        <p:cTn id="7" dur="500"/>
                                        <p:tgtEl>
                                          <p:spTgt spid="304131">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4131">
                                            <p:txEl>
                                              <p:pRg st="3" end="3"/>
                                            </p:txEl>
                                          </p:spTgt>
                                        </p:tgtEl>
                                        <p:attrNameLst>
                                          <p:attrName>style.visibility</p:attrName>
                                        </p:attrNameLst>
                                      </p:cBhvr>
                                      <p:to>
                                        <p:strVal val="visible"/>
                                      </p:to>
                                    </p:set>
                                    <p:animEffect transition="in" filter="fade">
                                      <p:cBhvr>
                                        <p:cTn id="12" dur="500"/>
                                        <p:tgtEl>
                                          <p:spTgt spid="304131">
                                            <p:txEl>
                                              <p:pRg st="3" end="3"/>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04131">
                                            <p:txEl>
                                              <p:pRg st="4" end="4"/>
                                            </p:txEl>
                                          </p:spTgt>
                                        </p:tgtEl>
                                        <p:attrNameLst>
                                          <p:attrName>style.visibility</p:attrName>
                                        </p:attrNameLst>
                                      </p:cBhvr>
                                      <p:to>
                                        <p:strVal val="visible"/>
                                      </p:to>
                                    </p:set>
                                    <p:animEffect transition="in" filter="fade">
                                      <p:cBhvr>
                                        <p:cTn id="15" dur="500"/>
                                        <p:tgtEl>
                                          <p:spTgt spid="3041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Hebrews 12:5-11</a:t>
            </a:r>
          </a:p>
        </p:txBody>
      </p:sp>
      <p:sp>
        <p:nvSpPr>
          <p:cNvPr id="12291" name="Rectangle 3"/>
          <p:cNvSpPr>
            <a:spLocks noGrp="1" noChangeArrowheads="1"/>
          </p:cNvSpPr>
          <p:nvPr>
            <p:ph type="body" idx="1"/>
          </p:nvPr>
        </p:nvSpPr>
        <p:spPr/>
        <p:txBody>
          <a:bodyPr/>
          <a:lstStyle/>
          <a:p>
            <a:pPr>
              <a:lnSpc>
                <a:spcPct val="110000"/>
              </a:lnSpc>
              <a:spcBef>
                <a:spcPct val="0"/>
              </a:spcBef>
              <a:buClr>
                <a:schemeClr val="bg1"/>
              </a:buClr>
            </a:pPr>
            <a:r>
              <a:rPr lang="ja-JP" altLang="en-US" i="1">
                <a:latin typeface="Arial" charset="0"/>
              </a:rPr>
              <a:t>“</a:t>
            </a:r>
            <a:r>
              <a:rPr lang="en-US" altLang="ja-JP" i="1">
                <a:latin typeface="Arial" charset="0"/>
              </a:rPr>
              <a:t>Furthermore, we have had human fathers who corrected {us}, and we paid {them} respect. Shall we not much more readily be in subjection to the Father of spirits and live? For they indeed for a few days chastened {us} as seemed {best} to them, but He for {our} profit, that {we} may be partakers of His holiness.</a:t>
            </a:r>
            <a:r>
              <a:rPr lang="ja-JP" altLang="en-US" i="1">
                <a:latin typeface="Arial" charset="0"/>
              </a:rPr>
              <a:t>”</a:t>
            </a:r>
            <a:endParaRPr lang="en-US" i="1">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500"/>
                                        <p:tgtEl>
                                          <p:spTgt spid="122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3400" y="76200"/>
            <a:ext cx="8153400" cy="1143000"/>
          </a:xfrm>
        </p:spPr>
        <p:txBody>
          <a:bodyPr/>
          <a:lstStyle/>
          <a:p>
            <a:pPr>
              <a:defRPr/>
            </a:pPr>
            <a:r>
              <a:rPr lang="en-US" b="1" dirty="0">
                <a:effectLst>
                  <a:outerShdw blurRad="50800" dist="38100" dir="2700000" algn="tl" rotWithShape="0">
                    <a:prstClr val="black">
                      <a:alpha val="40000"/>
                    </a:prstClr>
                  </a:outerShdw>
                </a:effectLst>
                <a:latin typeface="Arial" charset="0"/>
              </a:rPr>
              <a:t>Who Should Receive Corrective Discipline?</a:t>
            </a:r>
          </a:p>
        </p:txBody>
      </p:sp>
      <p:sp>
        <p:nvSpPr>
          <p:cNvPr id="178179" name="Rectangle 3"/>
          <p:cNvSpPr>
            <a:spLocks noGrp="1" noChangeArrowheads="1"/>
          </p:cNvSpPr>
          <p:nvPr>
            <p:ph type="body" idx="1"/>
          </p:nvPr>
        </p:nvSpPr>
        <p:spPr/>
        <p:txBody>
          <a:bodyPr/>
          <a:lstStyle/>
          <a:p>
            <a:pPr>
              <a:lnSpc>
                <a:spcPct val="80000"/>
              </a:lnSpc>
              <a:spcBef>
                <a:spcPts val="2063"/>
              </a:spcBef>
            </a:pPr>
            <a:r>
              <a:rPr lang="en-US" b="1">
                <a:latin typeface="Arial" charset="0"/>
              </a:rPr>
              <a:t>Those who are guilty of sinning against a brother</a:t>
            </a:r>
          </a:p>
          <a:p>
            <a:pPr>
              <a:lnSpc>
                <a:spcPct val="80000"/>
              </a:lnSpc>
              <a:spcBef>
                <a:spcPts val="2063"/>
              </a:spcBef>
            </a:pPr>
            <a:r>
              <a:rPr lang="en-US" b="1">
                <a:latin typeface="Arial" charset="0"/>
              </a:rPr>
              <a:t>Those who practice the works of the flesh</a:t>
            </a:r>
          </a:p>
          <a:p>
            <a:pPr>
              <a:lnSpc>
                <a:spcPct val="80000"/>
              </a:lnSpc>
              <a:spcBef>
                <a:spcPts val="2063"/>
              </a:spcBef>
            </a:pPr>
            <a:r>
              <a:rPr lang="en-US" b="1">
                <a:latin typeface="Arial" charset="0"/>
              </a:rPr>
              <a:t>False teachers and all who cause division</a:t>
            </a:r>
          </a:p>
          <a:p>
            <a:pPr>
              <a:lnSpc>
                <a:spcPct val="80000"/>
              </a:lnSpc>
              <a:spcBef>
                <a:spcPts val="2063"/>
              </a:spcBef>
            </a:pPr>
            <a:r>
              <a:rPr lang="en-US" b="1">
                <a:latin typeface="Arial" charset="0"/>
              </a:rPr>
              <a:t>Elders who continue in sin</a:t>
            </a:r>
          </a:p>
          <a:p>
            <a:pPr>
              <a:lnSpc>
                <a:spcPct val="80000"/>
              </a:lnSpc>
              <a:spcBef>
                <a:spcPts val="2063"/>
              </a:spcBef>
            </a:pPr>
            <a:r>
              <a:rPr lang="en-US" b="1">
                <a:latin typeface="Arial" charset="0"/>
              </a:rPr>
              <a:t>All who walk disorderly</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8179">
                                            <p:txEl>
                                              <p:pRg st="0" end="0"/>
                                            </p:txEl>
                                          </p:spTgt>
                                        </p:tgtEl>
                                        <p:attrNameLst>
                                          <p:attrName>style.visibility</p:attrName>
                                        </p:attrNameLst>
                                      </p:cBhvr>
                                      <p:to>
                                        <p:strVal val="visible"/>
                                      </p:to>
                                    </p:set>
                                    <p:animEffect transition="in" filter="fade">
                                      <p:cBhvr>
                                        <p:cTn id="7" dur="500"/>
                                        <p:tgtEl>
                                          <p:spTgt spid="178179">
                                            <p:txEl>
                                              <p:pRg st="0" end="0"/>
                                            </p:txEl>
                                          </p:spTgt>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78179">
                                            <p:txEl>
                                              <p:pRg st="1" end="1"/>
                                            </p:txEl>
                                          </p:spTgt>
                                        </p:tgtEl>
                                        <p:attrNameLst>
                                          <p:attrName>style.visibility</p:attrName>
                                        </p:attrNameLst>
                                      </p:cBhvr>
                                      <p:to>
                                        <p:strVal val="visible"/>
                                      </p:to>
                                    </p:set>
                                    <p:animEffect transition="in" filter="fade">
                                      <p:cBhvr>
                                        <p:cTn id="11" dur="500"/>
                                        <p:tgtEl>
                                          <p:spTgt spid="178179">
                                            <p:txEl>
                                              <p:pRg st="1" end="1"/>
                                            </p:txEl>
                                          </p:spTgt>
                                        </p:tgtEl>
                                      </p:cBhvr>
                                    </p:animEffect>
                                  </p:childTnLst>
                                </p:cTn>
                              </p:par>
                            </p:childTnLst>
                          </p:cTn>
                        </p:par>
                        <p:par>
                          <p:cTn id="12" fill="hold" nodeType="afterGroup">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78179">
                                            <p:txEl>
                                              <p:pRg st="2" end="2"/>
                                            </p:txEl>
                                          </p:spTgt>
                                        </p:tgtEl>
                                        <p:attrNameLst>
                                          <p:attrName>style.visibility</p:attrName>
                                        </p:attrNameLst>
                                      </p:cBhvr>
                                      <p:to>
                                        <p:strVal val="visible"/>
                                      </p:to>
                                    </p:set>
                                    <p:animEffect transition="in" filter="fade">
                                      <p:cBhvr>
                                        <p:cTn id="15" dur="500"/>
                                        <p:tgtEl>
                                          <p:spTgt spid="178179">
                                            <p:txEl>
                                              <p:pRg st="2" end="2"/>
                                            </p:txEl>
                                          </p:spTgt>
                                        </p:tgtEl>
                                      </p:cBhvr>
                                    </p:animEffect>
                                  </p:childTnLst>
                                </p:cTn>
                              </p:par>
                            </p:childTnLst>
                          </p:cTn>
                        </p:par>
                        <p:par>
                          <p:cTn id="16" fill="hold" nodeType="afterGroup">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78179">
                                            <p:txEl>
                                              <p:pRg st="3" end="3"/>
                                            </p:txEl>
                                          </p:spTgt>
                                        </p:tgtEl>
                                        <p:attrNameLst>
                                          <p:attrName>style.visibility</p:attrName>
                                        </p:attrNameLst>
                                      </p:cBhvr>
                                      <p:to>
                                        <p:strVal val="visible"/>
                                      </p:to>
                                    </p:set>
                                    <p:animEffect transition="in" filter="fade">
                                      <p:cBhvr>
                                        <p:cTn id="19" dur="500"/>
                                        <p:tgtEl>
                                          <p:spTgt spid="178179">
                                            <p:txEl>
                                              <p:pRg st="3" end="3"/>
                                            </p:txEl>
                                          </p:spTgt>
                                        </p:tgtEl>
                                      </p:cBhvr>
                                    </p:animEffect>
                                  </p:childTnLst>
                                </p:cTn>
                              </p:par>
                            </p:childTnLst>
                          </p:cTn>
                        </p:par>
                        <p:par>
                          <p:cTn id="20" fill="hold" nodeType="afterGroup">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78179">
                                            <p:txEl>
                                              <p:pRg st="4" end="4"/>
                                            </p:txEl>
                                          </p:spTgt>
                                        </p:tgtEl>
                                        <p:attrNameLst>
                                          <p:attrName>style.visibility</p:attrName>
                                        </p:attrNameLst>
                                      </p:cBhvr>
                                      <p:to>
                                        <p:strVal val="visible"/>
                                      </p:to>
                                    </p:set>
                                    <p:animEffect transition="in" filter="fade">
                                      <p:cBhvr>
                                        <p:cTn id="23" dur="500"/>
                                        <p:tgtEl>
                                          <p:spTgt spid="1781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ctrTitle"/>
          </p:nvPr>
        </p:nvSpPr>
        <p:spPr/>
        <p:txBody>
          <a:bodyPr/>
          <a:lstStyle/>
          <a:p>
            <a:r>
              <a:rPr lang="en-US">
                <a:latin typeface="Arial" charset="0"/>
              </a:rPr>
              <a:t>Church Discipline</a:t>
            </a:r>
          </a:p>
        </p:txBody>
      </p:sp>
      <p:sp>
        <p:nvSpPr>
          <p:cNvPr id="87042" name="Rectangle 3"/>
          <p:cNvSpPr>
            <a:spLocks noGrp="1" noChangeArrowheads="1"/>
          </p:cNvSpPr>
          <p:nvPr>
            <p:ph type="subTitle" idx="1"/>
          </p:nvPr>
        </p:nvSpPr>
        <p:spPr/>
        <p:txBody>
          <a:bodyPr/>
          <a:lstStyle/>
          <a:p>
            <a:r>
              <a:rPr lang="en-US">
                <a:latin typeface="Arial" charset="0"/>
              </a:rPr>
              <a:t>An extensive study of corrective church discipline</a:t>
            </a:r>
          </a:p>
          <a:p>
            <a:r>
              <a:rPr lang="en-US" b="1" i="1">
                <a:solidFill>
                  <a:srgbClr val="0066CC"/>
                </a:solidFill>
                <a:latin typeface="Arial" charset="0"/>
              </a:rPr>
              <a:t>Who Is Responsible For Taking Action?</a:t>
            </a:r>
          </a:p>
        </p:txBody>
      </p:sp>
      <p:sp>
        <p:nvSpPr>
          <p:cNvPr id="2" name="Footer Placeholder 1"/>
          <p:cNvSpPr>
            <a:spLocks noGrp="1"/>
          </p:cNvSpPr>
          <p:nvPr>
            <p:ph type="ftr" sz="quarter" idx="11"/>
          </p:nvPr>
        </p:nvSpPr>
        <p:spPr/>
        <p:txBody>
          <a:bodyPr/>
          <a:lstStyle/>
          <a:p>
            <a:pPr>
              <a:defRPr/>
            </a:pPr>
            <a:r>
              <a:rPr lang="en-US" smtClean="0"/>
              <a:t>Prepared by Brett W. Hogland</a:t>
            </a:r>
            <a:endParaRPr lang="en-US"/>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3400" y="76200"/>
            <a:ext cx="7620000" cy="1143000"/>
          </a:xfrm>
        </p:spPr>
        <p:txBody>
          <a:bodyPr/>
          <a:lstStyle/>
          <a:p>
            <a:pPr>
              <a:defRPr/>
            </a:pPr>
            <a:r>
              <a:rPr lang="en-US" b="1" dirty="0">
                <a:effectLst>
                  <a:outerShdw blurRad="50800" dist="38100" dir="2700000" algn="tl" rotWithShape="0">
                    <a:prstClr val="black">
                      <a:alpha val="40000"/>
                    </a:prstClr>
                  </a:outerShdw>
                </a:effectLst>
                <a:latin typeface="Arial" charset="0"/>
              </a:rPr>
              <a:t>Who Is Responsible For Taking Action?</a:t>
            </a:r>
          </a:p>
        </p:txBody>
      </p:sp>
      <p:sp>
        <p:nvSpPr>
          <p:cNvPr id="345091" name="Rectangle 3"/>
          <p:cNvSpPr>
            <a:spLocks noGrp="1" noChangeArrowheads="1"/>
          </p:cNvSpPr>
          <p:nvPr>
            <p:ph type="body" idx="1"/>
          </p:nvPr>
        </p:nvSpPr>
        <p:spPr/>
        <p:txBody>
          <a:bodyPr/>
          <a:lstStyle/>
          <a:p>
            <a:r>
              <a:rPr lang="en-US" b="1" u="sng">
                <a:latin typeface="Arial" charset="0"/>
              </a:rPr>
              <a:t>The Individual</a:t>
            </a:r>
          </a:p>
          <a:p>
            <a:pPr lvl="1"/>
            <a:r>
              <a:rPr lang="en-US">
                <a:latin typeface="Arial" charset="0"/>
              </a:rPr>
              <a:t>Toward self first </a:t>
            </a:r>
            <a:r>
              <a:rPr lang="en-US">
                <a:solidFill>
                  <a:schemeClr val="hlink"/>
                </a:solidFill>
                <a:latin typeface="Arial" charset="0"/>
              </a:rPr>
              <a:t>(Matt.7:1-5) (Lk.17:3) (Acts 20:28) (1Cor.9:27) (2Cor.13:5)</a:t>
            </a:r>
          </a:p>
          <a:p>
            <a:pPr lvl="2"/>
            <a:r>
              <a:rPr lang="en-US" sz="2600" i="1">
                <a:latin typeface="Arial" charset="0"/>
              </a:rPr>
              <a:t>This is what weakens so many on effectively disciplining others</a:t>
            </a:r>
          </a:p>
          <a:p>
            <a:pPr lvl="2"/>
            <a:r>
              <a:rPr lang="en-US" sz="2600" i="1">
                <a:latin typeface="Arial" charset="0"/>
              </a:rPr>
              <a:t>This eliminates the need for church action</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5091">
                                            <p:txEl>
                                              <p:pRg st="0" end="0"/>
                                            </p:txEl>
                                          </p:spTgt>
                                        </p:tgtEl>
                                        <p:attrNameLst>
                                          <p:attrName>style.visibility</p:attrName>
                                        </p:attrNameLst>
                                      </p:cBhvr>
                                      <p:to>
                                        <p:strVal val="visible"/>
                                      </p:to>
                                    </p:set>
                                    <p:animEffect transition="in" filter="fade">
                                      <p:cBhvr>
                                        <p:cTn id="7" dur="500"/>
                                        <p:tgtEl>
                                          <p:spTgt spid="3450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5091">
                                            <p:txEl>
                                              <p:pRg st="1" end="1"/>
                                            </p:txEl>
                                          </p:spTgt>
                                        </p:tgtEl>
                                        <p:attrNameLst>
                                          <p:attrName>style.visibility</p:attrName>
                                        </p:attrNameLst>
                                      </p:cBhvr>
                                      <p:to>
                                        <p:strVal val="visible"/>
                                      </p:to>
                                    </p:set>
                                    <p:animEffect transition="in" filter="fade">
                                      <p:cBhvr>
                                        <p:cTn id="12" dur="500"/>
                                        <p:tgtEl>
                                          <p:spTgt spid="3450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45091">
                                            <p:txEl>
                                              <p:pRg st="2" end="2"/>
                                            </p:txEl>
                                          </p:spTgt>
                                        </p:tgtEl>
                                        <p:attrNameLst>
                                          <p:attrName>style.visibility</p:attrName>
                                        </p:attrNameLst>
                                      </p:cBhvr>
                                      <p:to>
                                        <p:strVal val="visible"/>
                                      </p:to>
                                    </p:set>
                                    <p:animEffect transition="in" filter="fade">
                                      <p:cBhvr>
                                        <p:cTn id="17" dur="500"/>
                                        <p:tgtEl>
                                          <p:spTgt spid="3450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45091">
                                            <p:txEl>
                                              <p:pRg st="3" end="3"/>
                                            </p:txEl>
                                          </p:spTgt>
                                        </p:tgtEl>
                                        <p:attrNameLst>
                                          <p:attrName>style.visibility</p:attrName>
                                        </p:attrNameLst>
                                      </p:cBhvr>
                                      <p:to>
                                        <p:strVal val="visible"/>
                                      </p:to>
                                    </p:set>
                                    <p:animEffect transition="in" filter="fade">
                                      <p:cBhvr>
                                        <p:cTn id="22" dur="500"/>
                                        <p:tgtEl>
                                          <p:spTgt spid="3450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091"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76200"/>
            <a:ext cx="7620000" cy="1143000"/>
          </a:xfrm>
        </p:spPr>
        <p:txBody>
          <a:bodyPr/>
          <a:lstStyle/>
          <a:p>
            <a:pPr>
              <a:defRPr/>
            </a:pPr>
            <a:r>
              <a:rPr lang="en-US" b="1" dirty="0">
                <a:effectLst>
                  <a:outerShdw blurRad="50800" dist="38100" dir="2700000" algn="tl" rotWithShape="0">
                    <a:prstClr val="black">
                      <a:alpha val="40000"/>
                    </a:prstClr>
                  </a:outerShdw>
                </a:effectLst>
                <a:latin typeface="Arial" charset="0"/>
              </a:rPr>
              <a:t>Who Is Responsible For Taking Action?</a:t>
            </a:r>
          </a:p>
        </p:txBody>
      </p:sp>
      <p:sp>
        <p:nvSpPr>
          <p:cNvPr id="346115" name="Rectangle 3"/>
          <p:cNvSpPr>
            <a:spLocks noGrp="1" noChangeArrowheads="1"/>
          </p:cNvSpPr>
          <p:nvPr>
            <p:ph type="body" idx="1"/>
          </p:nvPr>
        </p:nvSpPr>
        <p:spPr>
          <a:xfrm>
            <a:off x="533400" y="1524000"/>
            <a:ext cx="7772400" cy="4800600"/>
          </a:xfrm>
        </p:spPr>
        <p:txBody>
          <a:bodyPr/>
          <a:lstStyle/>
          <a:p>
            <a:r>
              <a:rPr lang="en-US" b="1" u="sng">
                <a:latin typeface="Arial" charset="0"/>
              </a:rPr>
              <a:t>The Individual</a:t>
            </a:r>
          </a:p>
          <a:p>
            <a:pPr lvl="1"/>
            <a:r>
              <a:rPr lang="en-US">
                <a:latin typeface="Arial" charset="0"/>
              </a:rPr>
              <a:t>Toward a brother </a:t>
            </a:r>
            <a:r>
              <a:rPr lang="en-US">
                <a:solidFill>
                  <a:schemeClr val="hlink"/>
                </a:solidFill>
                <a:latin typeface="Arial" charset="0"/>
              </a:rPr>
              <a:t>(Matt.5:23-24; 18:15-16) (Gal.6:1) (Jas.5:19-20)</a:t>
            </a:r>
          </a:p>
          <a:p>
            <a:pPr lvl="2"/>
            <a:r>
              <a:rPr lang="en-US" sz="2600" i="1">
                <a:latin typeface="Arial" charset="0"/>
              </a:rPr>
              <a:t>Love prompts this spirit </a:t>
            </a:r>
            <a:r>
              <a:rPr lang="en-US" sz="2600" i="1">
                <a:solidFill>
                  <a:schemeClr val="hlink"/>
                </a:solidFill>
                <a:latin typeface="Arial" charset="0"/>
              </a:rPr>
              <a:t>(1Cor.13:6)</a:t>
            </a:r>
          </a:p>
          <a:p>
            <a:pPr lvl="2"/>
            <a:r>
              <a:rPr lang="en-US" sz="2600" i="1">
                <a:latin typeface="Arial" charset="0"/>
              </a:rPr>
              <a:t>Examples of this in God</a:t>
            </a:r>
            <a:r>
              <a:rPr lang="ja-JP" altLang="en-US" sz="2600" i="1">
                <a:latin typeface="Arial" charset="0"/>
              </a:rPr>
              <a:t>’</a:t>
            </a:r>
            <a:r>
              <a:rPr lang="en-US" altLang="ja-JP" sz="2600" i="1">
                <a:latin typeface="Arial" charset="0"/>
              </a:rPr>
              <a:t>s people </a:t>
            </a:r>
            <a:r>
              <a:rPr lang="en-US" altLang="ja-JP" sz="2600" i="1">
                <a:solidFill>
                  <a:schemeClr val="hlink"/>
                </a:solidFill>
                <a:latin typeface="Arial" charset="0"/>
              </a:rPr>
              <a:t>(1Sam.15:35)(Ezek.10)(Deut.9)(Rom.9:1-3)</a:t>
            </a:r>
          </a:p>
          <a:p>
            <a:pPr lvl="2"/>
            <a:r>
              <a:rPr lang="en-US" sz="2600" i="1">
                <a:latin typeface="Arial" charset="0"/>
              </a:rPr>
              <a:t>This love for our brother is essential…it fits us to restore him </a:t>
            </a:r>
            <a:r>
              <a:rPr lang="en-US" sz="2600" i="1">
                <a:solidFill>
                  <a:schemeClr val="hlink"/>
                </a:solidFill>
                <a:latin typeface="Arial" charset="0"/>
              </a:rPr>
              <a:t>(Gal.6:1-2)</a:t>
            </a:r>
            <a:endParaRPr lang="en-US" sz="2600">
              <a:solidFill>
                <a:schemeClr val="hlink"/>
              </a:solidFill>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46115">
                                            <p:txEl>
                                              <p:pRg st="1" end="1"/>
                                            </p:txEl>
                                          </p:spTgt>
                                        </p:tgtEl>
                                        <p:attrNameLst>
                                          <p:attrName>style.visibility</p:attrName>
                                        </p:attrNameLst>
                                      </p:cBhvr>
                                      <p:to>
                                        <p:strVal val="visible"/>
                                      </p:to>
                                    </p:set>
                                    <p:animEffect transition="in" filter="fade">
                                      <p:cBhvr>
                                        <p:cTn id="7" dur="500"/>
                                        <p:tgtEl>
                                          <p:spTgt spid="34611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46115">
                                            <p:txEl>
                                              <p:pRg st="2" end="2"/>
                                            </p:txEl>
                                          </p:spTgt>
                                        </p:tgtEl>
                                        <p:attrNameLst>
                                          <p:attrName>style.visibility</p:attrName>
                                        </p:attrNameLst>
                                      </p:cBhvr>
                                      <p:to>
                                        <p:strVal val="visible"/>
                                      </p:to>
                                    </p:set>
                                    <p:animEffect transition="in" filter="fade">
                                      <p:cBhvr>
                                        <p:cTn id="12" dur="500"/>
                                        <p:tgtEl>
                                          <p:spTgt spid="34611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46115">
                                            <p:txEl>
                                              <p:pRg st="3" end="3"/>
                                            </p:txEl>
                                          </p:spTgt>
                                        </p:tgtEl>
                                        <p:attrNameLst>
                                          <p:attrName>style.visibility</p:attrName>
                                        </p:attrNameLst>
                                      </p:cBhvr>
                                      <p:to>
                                        <p:strVal val="visible"/>
                                      </p:to>
                                    </p:set>
                                    <p:animEffect transition="in" filter="fade">
                                      <p:cBhvr>
                                        <p:cTn id="17" dur="500"/>
                                        <p:tgtEl>
                                          <p:spTgt spid="34611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46115">
                                            <p:txEl>
                                              <p:pRg st="4" end="4"/>
                                            </p:txEl>
                                          </p:spTgt>
                                        </p:tgtEl>
                                        <p:attrNameLst>
                                          <p:attrName>style.visibility</p:attrName>
                                        </p:attrNameLst>
                                      </p:cBhvr>
                                      <p:to>
                                        <p:strVal val="visible"/>
                                      </p:to>
                                    </p:set>
                                    <p:animEffect transition="in" filter="fade">
                                      <p:cBhvr>
                                        <p:cTn id="22" dur="500"/>
                                        <p:tgtEl>
                                          <p:spTgt spid="3461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76200"/>
            <a:ext cx="7620000" cy="1143000"/>
          </a:xfrm>
        </p:spPr>
        <p:txBody>
          <a:bodyPr/>
          <a:lstStyle/>
          <a:p>
            <a:pPr>
              <a:defRPr/>
            </a:pPr>
            <a:r>
              <a:rPr lang="en-US" b="1" dirty="0">
                <a:effectLst>
                  <a:outerShdw blurRad="50800" dist="38100" dir="2700000" algn="tl" rotWithShape="0">
                    <a:prstClr val="black">
                      <a:alpha val="40000"/>
                    </a:prstClr>
                  </a:outerShdw>
                </a:effectLst>
                <a:latin typeface="Arial" charset="0"/>
              </a:rPr>
              <a:t>Who Is Responsible For Taking Action?</a:t>
            </a:r>
          </a:p>
        </p:txBody>
      </p:sp>
      <p:sp>
        <p:nvSpPr>
          <p:cNvPr id="347139" name="Rectangle 3"/>
          <p:cNvSpPr>
            <a:spLocks noGrp="1" noChangeArrowheads="1"/>
          </p:cNvSpPr>
          <p:nvPr>
            <p:ph type="body" idx="1"/>
          </p:nvPr>
        </p:nvSpPr>
        <p:spPr>
          <a:xfrm>
            <a:off x="533400" y="1524000"/>
            <a:ext cx="7696200" cy="4800600"/>
          </a:xfrm>
        </p:spPr>
        <p:txBody>
          <a:bodyPr/>
          <a:lstStyle/>
          <a:p>
            <a:r>
              <a:rPr lang="en-US" b="1" u="sng">
                <a:latin typeface="Arial" charset="0"/>
              </a:rPr>
              <a:t>The Elders</a:t>
            </a:r>
          </a:p>
          <a:p>
            <a:pPr lvl="1"/>
            <a:r>
              <a:rPr lang="ja-JP" altLang="en-US">
                <a:latin typeface="Arial" charset="0"/>
              </a:rPr>
              <a:t>“</a:t>
            </a:r>
            <a:r>
              <a:rPr lang="en-US" altLang="ja-JP">
                <a:latin typeface="Arial" charset="0"/>
              </a:rPr>
              <a:t>Take heed…to all the flock</a:t>
            </a:r>
            <a:r>
              <a:rPr lang="ja-JP" altLang="en-US">
                <a:latin typeface="Arial" charset="0"/>
              </a:rPr>
              <a:t>”</a:t>
            </a:r>
            <a:r>
              <a:rPr lang="en-US" altLang="ja-JP">
                <a:latin typeface="Arial" charset="0"/>
              </a:rPr>
              <a:t> </a:t>
            </a:r>
            <a:r>
              <a:rPr lang="en-US" altLang="ja-JP">
                <a:solidFill>
                  <a:schemeClr val="hlink"/>
                </a:solidFill>
                <a:latin typeface="Arial" charset="0"/>
              </a:rPr>
              <a:t>(Acts 20:28)</a:t>
            </a:r>
          </a:p>
          <a:p>
            <a:pPr lvl="2"/>
            <a:r>
              <a:rPr lang="en-US" i="1">
                <a:latin typeface="Arial" charset="0"/>
              </a:rPr>
              <a:t>which is among you</a:t>
            </a:r>
            <a:r>
              <a:rPr lang="ja-JP" altLang="en-US" i="1">
                <a:latin typeface="Arial" charset="0"/>
              </a:rPr>
              <a:t>”</a:t>
            </a:r>
            <a:r>
              <a:rPr lang="en-US" altLang="ja-JP" i="1">
                <a:latin typeface="Arial" charset="0"/>
              </a:rPr>
              <a:t> </a:t>
            </a:r>
            <a:r>
              <a:rPr lang="en-US" altLang="ja-JP" i="1">
                <a:solidFill>
                  <a:schemeClr val="hlink"/>
                </a:solidFill>
                <a:latin typeface="Arial" charset="0"/>
              </a:rPr>
              <a:t>(1Pet.5:1) (Titus 1:7-13)</a:t>
            </a:r>
            <a:endParaRPr lang="en-US" altLang="ja-JP">
              <a:solidFill>
                <a:schemeClr val="hlink"/>
              </a:solidFill>
              <a:latin typeface="Arial" charset="0"/>
            </a:endParaRPr>
          </a:p>
          <a:p>
            <a:r>
              <a:rPr lang="en-US" b="1" u="sng">
                <a:latin typeface="Arial" charset="0"/>
              </a:rPr>
              <a:t>The Church</a:t>
            </a:r>
          </a:p>
          <a:p>
            <a:pPr lvl="1"/>
            <a:r>
              <a:rPr lang="ja-JP" altLang="en-US">
                <a:latin typeface="Arial" charset="0"/>
              </a:rPr>
              <a:t>“</a:t>
            </a:r>
            <a:r>
              <a:rPr lang="en-US" altLang="ja-JP">
                <a:latin typeface="Arial" charset="0"/>
              </a:rPr>
              <a:t>Tell it to the church</a:t>
            </a:r>
            <a:r>
              <a:rPr lang="ja-JP" altLang="en-US">
                <a:latin typeface="Arial" charset="0"/>
              </a:rPr>
              <a:t>”</a:t>
            </a:r>
            <a:r>
              <a:rPr lang="en-US" altLang="ja-JP">
                <a:latin typeface="Arial" charset="0"/>
              </a:rPr>
              <a:t> </a:t>
            </a:r>
            <a:r>
              <a:rPr lang="en-US" altLang="ja-JP">
                <a:solidFill>
                  <a:schemeClr val="hlink"/>
                </a:solidFill>
                <a:latin typeface="Arial" charset="0"/>
              </a:rPr>
              <a:t>(Matt.18:17)</a:t>
            </a:r>
          </a:p>
          <a:p>
            <a:pPr lvl="2"/>
            <a:r>
              <a:rPr lang="en-US" i="1">
                <a:latin typeface="Arial" charset="0"/>
              </a:rPr>
              <a:t>when you are gathered together...purge...withdraw...note and avoid</a:t>
            </a:r>
            <a:r>
              <a:rPr lang="ja-JP" altLang="en-US" i="1">
                <a:latin typeface="Arial" charset="0"/>
              </a:rPr>
              <a:t>”</a:t>
            </a:r>
            <a:endParaRPr lang="en-US" altLang="ja-JP">
              <a:latin typeface="Arial" charset="0"/>
            </a:endParaRPr>
          </a:p>
          <a:p>
            <a:endParaRPr lang="en-US">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7139">
                                            <p:txEl>
                                              <p:pRg st="1" end="1"/>
                                            </p:txEl>
                                          </p:spTgt>
                                        </p:tgtEl>
                                        <p:attrNameLst>
                                          <p:attrName>style.visibility</p:attrName>
                                        </p:attrNameLst>
                                      </p:cBhvr>
                                      <p:to>
                                        <p:strVal val="visible"/>
                                      </p:to>
                                    </p:set>
                                    <p:animEffect transition="in" filter="fade">
                                      <p:cBhvr>
                                        <p:cTn id="7" dur="500"/>
                                        <p:tgtEl>
                                          <p:spTgt spid="34713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7139">
                                            <p:txEl>
                                              <p:pRg st="2" end="2"/>
                                            </p:txEl>
                                          </p:spTgt>
                                        </p:tgtEl>
                                        <p:attrNameLst>
                                          <p:attrName>style.visibility</p:attrName>
                                        </p:attrNameLst>
                                      </p:cBhvr>
                                      <p:to>
                                        <p:strVal val="visible"/>
                                      </p:to>
                                    </p:set>
                                    <p:animEffect transition="in" filter="fade">
                                      <p:cBhvr>
                                        <p:cTn id="12" dur="500"/>
                                        <p:tgtEl>
                                          <p:spTgt spid="3471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47139">
                                            <p:txEl>
                                              <p:pRg st="3" end="3"/>
                                            </p:txEl>
                                          </p:spTgt>
                                        </p:tgtEl>
                                        <p:attrNameLst>
                                          <p:attrName>style.visibility</p:attrName>
                                        </p:attrNameLst>
                                      </p:cBhvr>
                                      <p:to>
                                        <p:strVal val="visible"/>
                                      </p:to>
                                    </p:set>
                                    <p:animEffect transition="in" filter="fade">
                                      <p:cBhvr>
                                        <p:cTn id="17" dur="500"/>
                                        <p:tgtEl>
                                          <p:spTgt spid="347139">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47139">
                                            <p:txEl>
                                              <p:pRg st="4" end="4"/>
                                            </p:txEl>
                                          </p:spTgt>
                                        </p:tgtEl>
                                        <p:attrNameLst>
                                          <p:attrName>style.visibility</p:attrName>
                                        </p:attrNameLst>
                                      </p:cBhvr>
                                      <p:to>
                                        <p:strVal val="visible"/>
                                      </p:to>
                                    </p:set>
                                    <p:animEffect transition="in" filter="fade">
                                      <p:cBhvr>
                                        <p:cTn id="20" dur="500"/>
                                        <p:tgtEl>
                                          <p:spTgt spid="347139">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47139">
                                            <p:txEl>
                                              <p:pRg st="5" end="5"/>
                                            </p:txEl>
                                          </p:spTgt>
                                        </p:tgtEl>
                                        <p:attrNameLst>
                                          <p:attrName>style.visibility</p:attrName>
                                        </p:attrNameLst>
                                      </p:cBhvr>
                                      <p:to>
                                        <p:strVal val="visible"/>
                                      </p:to>
                                    </p:set>
                                    <p:animEffect transition="in" filter="fade">
                                      <p:cBhvr>
                                        <p:cTn id="23" dur="500"/>
                                        <p:tgtEl>
                                          <p:spTgt spid="3471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39"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ctrTitle"/>
          </p:nvPr>
        </p:nvSpPr>
        <p:spPr/>
        <p:txBody>
          <a:bodyPr/>
          <a:lstStyle/>
          <a:p>
            <a:r>
              <a:rPr lang="en-US">
                <a:latin typeface="Arial" charset="0"/>
              </a:rPr>
              <a:t>Church Discipline</a:t>
            </a:r>
          </a:p>
        </p:txBody>
      </p:sp>
      <p:sp>
        <p:nvSpPr>
          <p:cNvPr id="91138" name="Rectangle 3"/>
          <p:cNvSpPr>
            <a:spLocks noGrp="1" noChangeArrowheads="1"/>
          </p:cNvSpPr>
          <p:nvPr>
            <p:ph type="subTitle" idx="1"/>
          </p:nvPr>
        </p:nvSpPr>
        <p:spPr/>
        <p:txBody>
          <a:bodyPr/>
          <a:lstStyle/>
          <a:p>
            <a:r>
              <a:rPr lang="en-US">
                <a:latin typeface="Arial" charset="0"/>
              </a:rPr>
              <a:t>An extensive study of corrective church discipline</a:t>
            </a:r>
          </a:p>
        </p:txBody>
      </p:sp>
      <p:sp>
        <p:nvSpPr>
          <p:cNvPr id="91139" name="TextBox 1"/>
          <p:cNvSpPr txBox="1">
            <a:spLocks noChangeArrowheads="1"/>
          </p:cNvSpPr>
          <p:nvPr/>
        </p:nvSpPr>
        <p:spPr bwMode="auto">
          <a:xfrm>
            <a:off x="2057400" y="4876800"/>
            <a:ext cx="5029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3200" b="1" i="1">
                <a:solidFill>
                  <a:srgbClr val="0066CC"/>
                </a:solidFill>
              </a:rPr>
              <a:t>How Should Discipline Be Carried Out?</a:t>
            </a:r>
          </a:p>
        </p:txBody>
      </p:sp>
      <p:sp>
        <p:nvSpPr>
          <p:cNvPr id="2" name="Footer Placeholder 1"/>
          <p:cNvSpPr>
            <a:spLocks noGrp="1"/>
          </p:cNvSpPr>
          <p:nvPr>
            <p:ph type="ftr" sz="quarter" idx="11"/>
          </p:nvPr>
        </p:nvSpPr>
        <p:spPr/>
        <p:txBody>
          <a:bodyPr/>
          <a:lstStyle/>
          <a:p>
            <a:pPr>
              <a:defRPr/>
            </a:pPr>
            <a:r>
              <a:rPr lang="en-US" smtClean="0"/>
              <a:t>Prepared by Brett W. Hogland</a:t>
            </a:r>
            <a:endParaRPr lang="en-US"/>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76200"/>
            <a:ext cx="7620000" cy="1066800"/>
          </a:xfrm>
        </p:spPr>
        <p:txBody>
          <a:bodyPr/>
          <a:lstStyle/>
          <a:p>
            <a:pPr>
              <a:defRPr/>
            </a:pPr>
            <a:r>
              <a:rPr lang="en-US" b="1" dirty="0">
                <a:effectLst>
                  <a:outerShdw blurRad="50800" dist="38100" dir="2700000" algn="tl" rotWithShape="0">
                    <a:prstClr val="black">
                      <a:alpha val="40000"/>
                    </a:prstClr>
                  </a:outerShdw>
                </a:effectLst>
                <a:latin typeface="Arial" charset="0"/>
              </a:rPr>
              <a:t>How Should Corrective Discipline Be Carried Out?</a:t>
            </a:r>
          </a:p>
        </p:txBody>
      </p:sp>
      <p:sp>
        <p:nvSpPr>
          <p:cNvPr id="359427" name="Rectangle 3"/>
          <p:cNvSpPr>
            <a:spLocks noGrp="1" noChangeArrowheads="1"/>
          </p:cNvSpPr>
          <p:nvPr>
            <p:ph type="body" idx="1"/>
          </p:nvPr>
        </p:nvSpPr>
        <p:spPr/>
        <p:txBody>
          <a:bodyPr/>
          <a:lstStyle/>
          <a:p>
            <a:pPr>
              <a:defRPr/>
            </a:pPr>
            <a:r>
              <a:rPr lang="en-US" b="1" dirty="0" smtClean="0">
                <a:ea typeface="+mn-ea"/>
              </a:rPr>
              <a:t>Determine The Certainty Of Guilt</a:t>
            </a:r>
          </a:p>
          <a:p>
            <a:pPr lvl="1">
              <a:buClr>
                <a:schemeClr val="tx1"/>
              </a:buClr>
              <a:defRPr/>
            </a:pPr>
            <a:r>
              <a:rPr lang="en-US" dirty="0" smtClean="0">
                <a:solidFill>
                  <a:schemeClr val="hlink"/>
                </a:solidFill>
              </a:rPr>
              <a:t>(Num.35:12,30) (Deut.13:14 ; 17:2-6) (1Tim.5:19) (Matt.18:16)</a:t>
            </a:r>
          </a:p>
          <a:p>
            <a:pPr lvl="1">
              <a:buClr>
                <a:schemeClr val="tx1"/>
              </a:buClr>
              <a:defRPr/>
            </a:pPr>
            <a:endParaRPr lang="en-US" b="1" dirty="0" smtClean="0">
              <a:effectLst>
                <a:outerShdw blurRad="38100" dist="38100" dir="2700000" algn="tl">
                  <a:srgbClr val="C0C0C0"/>
                </a:outerShdw>
              </a:effectLst>
            </a:endParaRPr>
          </a:p>
          <a:p>
            <a:pPr>
              <a:defRPr/>
            </a:pPr>
            <a:r>
              <a:rPr lang="en-US" b="1" dirty="0" smtClean="0">
                <a:ea typeface="+mn-ea"/>
              </a:rPr>
              <a:t>Warn The Disorderly</a:t>
            </a:r>
          </a:p>
          <a:p>
            <a:pPr lvl="1">
              <a:buClr>
                <a:schemeClr val="tx1"/>
              </a:buClr>
              <a:defRPr/>
            </a:pPr>
            <a:r>
              <a:rPr lang="en-US" dirty="0" smtClean="0">
                <a:solidFill>
                  <a:schemeClr val="hlink"/>
                </a:solidFill>
              </a:rPr>
              <a:t>(1Thess.5:14) (Matt.18:15-17) (Titus 3:10-11)</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9427">
                                            <p:txEl>
                                              <p:pRg st="0" end="0"/>
                                            </p:txEl>
                                          </p:spTgt>
                                        </p:tgtEl>
                                        <p:attrNameLst>
                                          <p:attrName>style.visibility</p:attrName>
                                        </p:attrNameLst>
                                      </p:cBhvr>
                                      <p:to>
                                        <p:strVal val="visible"/>
                                      </p:to>
                                    </p:set>
                                    <p:animEffect transition="in" filter="fade">
                                      <p:cBhvr>
                                        <p:cTn id="7" dur="500"/>
                                        <p:tgtEl>
                                          <p:spTgt spid="35942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9427">
                                            <p:txEl>
                                              <p:pRg st="1" end="1"/>
                                            </p:txEl>
                                          </p:spTgt>
                                        </p:tgtEl>
                                        <p:attrNameLst>
                                          <p:attrName>style.visibility</p:attrName>
                                        </p:attrNameLst>
                                      </p:cBhvr>
                                      <p:to>
                                        <p:strVal val="visible"/>
                                      </p:to>
                                    </p:set>
                                    <p:animEffect transition="in" filter="fade">
                                      <p:cBhvr>
                                        <p:cTn id="10" dur="500"/>
                                        <p:tgtEl>
                                          <p:spTgt spid="35942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59427">
                                            <p:txEl>
                                              <p:pRg st="3" end="3"/>
                                            </p:txEl>
                                          </p:spTgt>
                                        </p:tgtEl>
                                        <p:attrNameLst>
                                          <p:attrName>style.visibility</p:attrName>
                                        </p:attrNameLst>
                                      </p:cBhvr>
                                      <p:to>
                                        <p:strVal val="visible"/>
                                      </p:to>
                                    </p:set>
                                    <p:animEffect transition="in" filter="fade">
                                      <p:cBhvr>
                                        <p:cTn id="15" dur="500"/>
                                        <p:tgtEl>
                                          <p:spTgt spid="359427">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59427">
                                            <p:txEl>
                                              <p:pRg st="4" end="4"/>
                                            </p:txEl>
                                          </p:spTgt>
                                        </p:tgtEl>
                                        <p:attrNameLst>
                                          <p:attrName>style.visibility</p:attrName>
                                        </p:attrNameLst>
                                      </p:cBhvr>
                                      <p:to>
                                        <p:strVal val="visible"/>
                                      </p:to>
                                    </p:set>
                                    <p:animEffect transition="in" filter="fade">
                                      <p:cBhvr>
                                        <p:cTn id="18" dur="500"/>
                                        <p:tgtEl>
                                          <p:spTgt spid="3594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427"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76200"/>
            <a:ext cx="7620000" cy="1066800"/>
          </a:xfrm>
        </p:spPr>
        <p:txBody>
          <a:bodyPr/>
          <a:lstStyle/>
          <a:p>
            <a:pPr>
              <a:defRPr/>
            </a:pPr>
            <a:r>
              <a:rPr lang="en-US" b="1" dirty="0">
                <a:effectLst>
                  <a:outerShdw blurRad="50800" dist="38100" dir="2700000" algn="tl" rotWithShape="0">
                    <a:prstClr val="black">
                      <a:alpha val="40000"/>
                    </a:prstClr>
                  </a:outerShdw>
                </a:effectLst>
                <a:latin typeface="Arial" charset="0"/>
              </a:rPr>
              <a:t>How Should Corrective Discipline Be Carried Out?</a:t>
            </a:r>
          </a:p>
        </p:txBody>
      </p:sp>
      <p:sp>
        <p:nvSpPr>
          <p:cNvPr id="360451" name="Rectangle 3"/>
          <p:cNvSpPr>
            <a:spLocks noGrp="1" noChangeArrowheads="1"/>
          </p:cNvSpPr>
          <p:nvPr>
            <p:ph type="body" idx="1"/>
          </p:nvPr>
        </p:nvSpPr>
        <p:spPr/>
        <p:txBody>
          <a:bodyPr/>
          <a:lstStyle/>
          <a:p>
            <a:r>
              <a:rPr lang="en-US" b="1">
                <a:latin typeface="Arial" charset="0"/>
              </a:rPr>
              <a:t>Sincere, Diligent, Longsuffering Effort To Restore</a:t>
            </a:r>
          </a:p>
          <a:p>
            <a:pPr lvl="1">
              <a:buClr>
                <a:schemeClr val="tx1"/>
              </a:buClr>
            </a:pPr>
            <a:r>
              <a:rPr lang="en-US">
                <a:solidFill>
                  <a:schemeClr val="hlink"/>
                </a:solidFill>
                <a:latin typeface="Arial" charset="0"/>
              </a:rPr>
              <a:t>(Gal.6:1-2) (2Tim.4:2) (1Thess.5:14) (Jas.5:19-20) (Phlp.2:1-16) (Eph.4:1-3)</a:t>
            </a:r>
          </a:p>
          <a:p>
            <a:r>
              <a:rPr lang="en-US" b="1">
                <a:latin typeface="Arial" charset="0"/>
              </a:rPr>
              <a:t>If They Refuse To Repent – Withdraw</a:t>
            </a:r>
          </a:p>
          <a:p>
            <a:pPr lvl="1">
              <a:buClr>
                <a:schemeClr val="tx1"/>
              </a:buClr>
            </a:pPr>
            <a:r>
              <a:rPr lang="en-US">
                <a:solidFill>
                  <a:schemeClr val="hlink"/>
                </a:solidFill>
                <a:latin typeface="Arial" charset="0"/>
              </a:rPr>
              <a:t>(Matt.18:17) (Titus 3:10-11)</a:t>
            </a:r>
          </a:p>
          <a:p>
            <a:r>
              <a:rPr lang="en-US" b="1">
                <a:latin typeface="Arial" charset="0"/>
              </a:rPr>
              <a:t>Should Be Done Openly</a:t>
            </a:r>
          </a:p>
          <a:p>
            <a:pPr lvl="1">
              <a:buClr>
                <a:schemeClr val="tx1"/>
              </a:buClr>
            </a:pPr>
            <a:r>
              <a:rPr lang="en-US">
                <a:solidFill>
                  <a:schemeClr val="hlink"/>
                </a:solidFill>
                <a:latin typeface="Arial" charset="0"/>
              </a:rPr>
              <a:t>(1Cor.5:4) (1Tim.5:20)</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0451">
                                            <p:txEl>
                                              <p:pRg st="2" end="2"/>
                                            </p:txEl>
                                          </p:spTgt>
                                        </p:tgtEl>
                                        <p:attrNameLst>
                                          <p:attrName>style.visibility</p:attrName>
                                        </p:attrNameLst>
                                      </p:cBhvr>
                                      <p:to>
                                        <p:strVal val="visible"/>
                                      </p:to>
                                    </p:set>
                                    <p:animEffect transition="in" filter="fade">
                                      <p:cBhvr>
                                        <p:cTn id="7" dur="500"/>
                                        <p:tgtEl>
                                          <p:spTgt spid="360451">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60451">
                                            <p:txEl>
                                              <p:pRg st="3" end="3"/>
                                            </p:txEl>
                                          </p:spTgt>
                                        </p:tgtEl>
                                        <p:attrNameLst>
                                          <p:attrName>style.visibility</p:attrName>
                                        </p:attrNameLst>
                                      </p:cBhvr>
                                      <p:to>
                                        <p:strVal val="visible"/>
                                      </p:to>
                                    </p:set>
                                    <p:animEffect transition="in" filter="fade">
                                      <p:cBhvr>
                                        <p:cTn id="10" dur="500"/>
                                        <p:tgtEl>
                                          <p:spTgt spid="360451">
                                            <p:txEl>
                                              <p:pRg st="3" end="3"/>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60451">
                                            <p:txEl>
                                              <p:pRg st="4" end="4"/>
                                            </p:txEl>
                                          </p:spTgt>
                                        </p:tgtEl>
                                        <p:attrNameLst>
                                          <p:attrName>style.visibility</p:attrName>
                                        </p:attrNameLst>
                                      </p:cBhvr>
                                      <p:to>
                                        <p:strVal val="visible"/>
                                      </p:to>
                                    </p:set>
                                    <p:animEffect transition="in" filter="fade">
                                      <p:cBhvr>
                                        <p:cTn id="15" dur="500"/>
                                        <p:tgtEl>
                                          <p:spTgt spid="360451">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60451">
                                            <p:txEl>
                                              <p:pRg st="5" end="5"/>
                                            </p:txEl>
                                          </p:spTgt>
                                        </p:tgtEl>
                                        <p:attrNameLst>
                                          <p:attrName>style.visibility</p:attrName>
                                        </p:attrNameLst>
                                      </p:cBhvr>
                                      <p:to>
                                        <p:strVal val="visible"/>
                                      </p:to>
                                    </p:set>
                                    <p:animEffect transition="in" filter="fade">
                                      <p:cBhvr>
                                        <p:cTn id="18" dur="500"/>
                                        <p:tgtEl>
                                          <p:spTgt spid="3604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1"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ctrTitle"/>
          </p:nvPr>
        </p:nvSpPr>
        <p:spPr/>
        <p:txBody>
          <a:bodyPr/>
          <a:lstStyle/>
          <a:p>
            <a:r>
              <a:rPr lang="en-US">
                <a:latin typeface="Arial" charset="0"/>
              </a:rPr>
              <a:t>Church Discipline</a:t>
            </a:r>
          </a:p>
        </p:txBody>
      </p:sp>
      <p:sp>
        <p:nvSpPr>
          <p:cNvPr id="94210" name="Rectangle 3"/>
          <p:cNvSpPr>
            <a:spLocks noGrp="1" noChangeArrowheads="1"/>
          </p:cNvSpPr>
          <p:nvPr>
            <p:ph type="subTitle" idx="1"/>
          </p:nvPr>
        </p:nvSpPr>
        <p:spPr/>
        <p:txBody>
          <a:bodyPr/>
          <a:lstStyle/>
          <a:p>
            <a:r>
              <a:rPr lang="en-US">
                <a:latin typeface="Arial" charset="0"/>
              </a:rPr>
              <a:t>An extensive study of corrective church discipline</a:t>
            </a:r>
          </a:p>
        </p:txBody>
      </p:sp>
      <p:sp>
        <p:nvSpPr>
          <p:cNvPr id="94211" name="TextBox 3"/>
          <p:cNvSpPr txBox="1">
            <a:spLocks noChangeArrowheads="1"/>
          </p:cNvSpPr>
          <p:nvPr/>
        </p:nvSpPr>
        <p:spPr bwMode="auto">
          <a:xfrm>
            <a:off x="2057400" y="4876800"/>
            <a:ext cx="5029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3200" b="1" i="1">
                <a:solidFill>
                  <a:srgbClr val="0066CC"/>
                </a:solidFill>
              </a:rPr>
              <a:t>Responsibility Toward Family Members</a:t>
            </a:r>
          </a:p>
        </p:txBody>
      </p:sp>
      <p:sp>
        <p:nvSpPr>
          <p:cNvPr id="2" name="Footer Placeholder 1"/>
          <p:cNvSpPr>
            <a:spLocks noGrp="1"/>
          </p:cNvSpPr>
          <p:nvPr>
            <p:ph type="ftr" sz="quarter" idx="11"/>
          </p:nvPr>
        </p:nvSpPr>
        <p:spPr/>
        <p:txBody>
          <a:bodyPr/>
          <a:lstStyle/>
          <a:p>
            <a:pPr>
              <a:defRPr/>
            </a:pPr>
            <a:r>
              <a:rPr lang="en-US" smtClean="0"/>
              <a:t>Prepared by Brett W. Hogland</a:t>
            </a:r>
            <a:endParaRPr lang="en-US"/>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About Family Members?</a:t>
            </a:r>
          </a:p>
        </p:txBody>
      </p:sp>
      <p:sp>
        <p:nvSpPr>
          <p:cNvPr id="370691" name="Rectangle 3"/>
          <p:cNvSpPr>
            <a:spLocks noGrp="1" noChangeArrowheads="1"/>
          </p:cNvSpPr>
          <p:nvPr>
            <p:ph type="body" idx="1"/>
          </p:nvPr>
        </p:nvSpPr>
        <p:spPr/>
        <p:txBody>
          <a:bodyPr/>
          <a:lstStyle/>
          <a:p>
            <a:pPr algn="ctr">
              <a:buFontTx/>
              <a:buNone/>
            </a:pPr>
            <a:endParaRPr lang="en-US" sz="3600">
              <a:latin typeface="Arial" charset="0"/>
            </a:endParaRPr>
          </a:p>
          <a:p>
            <a:pPr algn="ctr">
              <a:buFontTx/>
              <a:buNone/>
            </a:pPr>
            <a:r>
              <a:rPr lang="en-US" sz="3600" i="1">
                <a:latin typeface="Arial" charset="0"/>
              </a:rPr>
              <a:t>Are Family Members Required To Withdraw From One Another?</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70691">
                                            <p:txEl>
                                              <p:pRg st="1" end="1"/>
                                            </p:txEl>
                                          </p:spTgt>
                                        </p:tgtEl>
                                        <p:attrNameLst>
                                          <p:attrName>style.visibility</p:attrName>
                                        </p:attrNameLst>
                                      </p:cBhvr>
                                      <p:to>
                                        <p:strVal val="visible"/>
                                      </p:to>
                                    </p:set>
                                    <p:animEffect transition="in" filter="fade">
                                      <p:cBhvr>
                                        <p:cTn id="7" dur="2000"/>
                                        <p:tgtEl>
                                          <p:spTgt spid="3706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Hebrews 12:5-11</a:t>
            </a:r>
          </a:p>
        </p:txBody>
      </p:sp>
      <p:sp>
        <p:nvSpPr>
          <p:cNvPr id="13315" name="Rectangle 3"/>
          <p:cNvSpPr>
            <a:spLocks noGrp="1" noChangeArrowheads="1"/>
          </p:cNvSpPr>
          <p:nvPr>
            <p:ph type="body" idx="1"/>
          </p:nvPr>
        </p:nvSpPr>
        <p:spPr/>
        <p:txBody>
          <a:bodyPr/>
          <a:lstStyle/>
          <a:p>
            <a:pPr>
              <a:lnSpc>
                <a:spcPct val="110000"/>
              </a:lnSpc>
              <a:spcBef>
                <a:spcPct val="0"/>
              </a:spcBef>
              <a:buClr>
                <a:schemeClr val="bg1"/>
              </a:buClr>
            </a:pPr>
            <a:r>
              <a:rPr lang="ja-JP" altLang="en-US" i="1">
                <a:latin typeface="Arial" charset="0"/>
              </a:rPr>
              <a:t>“</a:t>
            </a:r>
            <a:r>
              <a:rPr lang="en-US" altLang="ja-JP" i="1">
                <a:latin typeface="Arial" charset="0"/>
              </a:rPr>
              <a:t>Now no chastening seems to be joyful for the present, but grievous; nevertheless, afterward it yields the peaceable fruit of righteousness to those who have been trained by it.</a:t>
            </a:r>
            <a:r>
              <a:rPr lang="ja-JP" altLang="en-US" i="1">
                <a:latin typeface="Arial" charset="0"/>
              </a:rPr>
              <a:t>”</a:t>
            </a:r>
            <a:endParaRPr lang="en-US" i="1">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500"/>
                                        <p:tgtEl>
                                          <p:spTgt spid="133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About Family Members?</a:t>
            </a:r>
          </a:p>
        </p:txBody>
      </p:sp>
      <p:sp>
        <p:nvSpPr>
          <p:cNvPr id="361475" name="Rectangle 3"/>
          <p:cNvSpPr>
            <a:spLocks noGrp="1" noChangeArrowheads="1"/>
          </p:cNvSpPr>
          <p:nvPr>
            <p:ph type="body" idx="1"/>
          </p:nvPr>
        </p:nvSpPr>
        <p:spPr/>
        <p:txBody>
          <a:bodyPr/>
          <a:lstStyle/>
          <a:p>
            <a:pPr>
              <a:lnSpc>
                <a:spcPct val="90000"/>
              </a:lnSpc>
            </a:pPr>
            <a:r>
              <a:rPr lang="ja-JP" altLang="en-US" b="1">
                <a:latin typeface="Arial" charset="0"/>
              </a:rPr>
              <a:t>“</a:t>
            </a:r>
            <a:r>
              <a:rPr lang="en-US" altLang="ja-JP" b="1" u="sng">
                <a:latin typeface="Arial" charset="0"/>
              </a:rPr>
              <a:t>Church</a:t>
            </a:r>
            <a:r>
              <a:rPr lang="ja-JP" altLang="en-US" b="1">
                <a:latin typeface="Arial" charset="0"/>
              </a:rPr>
              <a:t>”</a:t>
            </a:r>
            <a:r>
              <a:rPr lang="en-US" altLang="ja-JP" b="1">
                <a:latin typeface="Arial" charset="0"/>
              </a:rPr>
              <a:t> is a collective word involving every member</a:t>
            </a:r>
          </a:p>
          <a:p>
            <a:pPr lvl="1">
              <a:lnSpc>
                <a:spcPct val="90000"/>
              </a:lnSpc>
            </a:pPr>
            <a:r>
              <a:rPr lang="ja-JP" altLang="en-US">
                <a:latin typeface="Arial" charset="0"/>
              </a:rPr>
              <a:t>“</a:t>
            </a:r>
            <a:r>
              <a:rPr lang="en-US" altLang="ja-JP">
                <a:latin typeface="Arial" charset="0"/>
              </a:rPr>
              <a:t>shepherd the</a:t>
            </a:r>
            <a:r>
              <a:rPr lang="en-US" altLang="ja-JP" i="1" u="sng">
                <a:latin typeface="Arial" charset="0"/>
              </a:rPr>
              <a:t> church</a:t>
            </a:r>
            <a:r>
              <a:rPr lang="ja-JP" altLang="en-US">
                <a:latin typeface="Arial" charset="0"/>
              </a:rPr>
              <a:t>”</a:t>
            </a:r>
            <a:r>
              <a:rPr lang="en-US" altLang="ja-JP">
                <a:latin typeface="Arial" charset="0"/>
              </a:rPr>
              <a:t> includes </a:t>
            </a:r>
            <a:r>
              <a:rPr lang="ja-JP" altLang="en-US">
                <a:latin typeface="Arial" charset="0"/>
              </a:rPr>
              <a:t>“</a:t>
            </a:r>
            <a:r>
              <a:rPr lang="en-US" altLang="ja-JP" i="1" u="sng">
                <a:latin typeface="Arial" charset="0"/>
              </a:rPr>
              <a:t>all the flock</a:t>
            </a:r>
            <a:r>
              <a:rPr lang="ja-JP" altLang="en-US">
                <a:latin typeface="Arial" charset="0"/>
              </a:rPr>
              <a:t>”</a:t>
            </a:r>
            <a:r>
              <a:rPr lang="en-US" altLang="ja-JP">
                <a:latin typeface="Arial" charset="0"/>
              </a:rPr>
              <a:t> </a:t>
            </a:r>
            <a:r>
              <a:rPr lang="en-US" altLang="ja-JP">
                <a:solidFill>
                  <a:schemeClr val="hlink"/>
                </a:solidFill>
                <a:latin typeface="Arial" charset="0"/>
              </a:rPr>
              <a:t>(Acts 20:28)</a:t>
            </a:r>
          </a:p>
          <a:p>
            <a:pPr lvl="2">
              <a:lnSpc>
                <a:spcPct val="90000"/>
              </a:lnSpc>
            </a:pPr>
            <a:endParaRPr lang="en-US">
              <a:solidFill>
                <a:schemeClr val="hlink"/>
              </a:solidFill>
              <a:latin typeface="Arial" charset="0"/>
            </a:endParaRPr>
          </a:p>
          <a:p>
            <a:pPr lvl="1">
              <a:lnSpc>
                <a:spcPct val="90000"/>
              </a:lnSpc>
            </a:pPr>
            <a:r>
              <a:rPr lang="en-US">
                <a:latin typeface="Arial" charset="0"/>
              </a:rPr>
              <a:t>All included unless specifically excluded </a:t>
            </a:r>
            <a:r>
              <a:rPr lang="en-US">
                <a:solidFill>
                  <a:schemeClr val="hlink"/>
                </a:solidFill>
                <a:latin typeface="Arial" charset="0"/>
              </a:rPr>
              <a:t>(Col.3:20)(Eph.6:1-2)</a:t>
            </a:r>
          </a:p>
          <a:p>
            <a:pPr lvl="2">
              <a:lnSpc>
                <a:spcPct val="90000"/>
              </a:lnSpc>
            </a:pPr>
            <a:endParaRPr lang="en-US">
              <a:latin typeface="Arial" charset="0"/>
            </a:endParaRPr>
          </a:p>
          <a:p>
            <a:pPr lvl="1">
              <a:lnSpc>
                <a:spcPct val="90000"/>
              </a:lnSpc>
            </a:pPr>
            <a:r>
              <a:rPr lang="en-US">
                <a:latin typeface="Arial" charset="0"/>
              </a:rPr>
              <a:t>Are evangelists or deacons excluded?…</a:t>
            </a:r>
            <a:r>
              <a:rPr lang="en-US" b="1" u="sng">
                <a:latin typeface="Arial" charset="0"/>
              </a:rPr>
              <a:t>Then they are included</a:t>
            </a:r>
            <a:r>
              <a:rPr lang="en-US">
                <a:latin typeface="Arial" charset="0"/>
              </a:rPr>
              <a:t>!</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1475">
                                            <p:txEl>
                                              <p:pRg st="0" end="0"/>
                                            </p:txEl>
                                          </p:spTgt>
                                        </p:tgtEl>
                                        <p:attrNameLst>
                                          <p:attrName>style.visibility</p:attrName>
                                        </p:attrNameLst>
                                      </p:cBhvr>
                                      <p:to>
                                        <p:strVal val="visible"/>
                                      </p:to>
                                    </p:set>
                                    <p:animEffect transition="in" filter="fade">
                                      <p:cBhvr>
                                        <p:cTn id="7" dur="500"/>
                                        <p:tgtEl>
                                          <p:spTgt spid="3614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1475">
                                            <p:txEl>
                                              <p:pRg st="1" end="1"/>
                                            </p:txEl>
                                          </p:spTgt>
                                        </p:tgtEl>
                                        <p:attrNameLst>
                                          <p:attrName>style.visibility</p:attrName>
                                        </p:attrNameLst>
                                      </p:cBhvr>
                                      <p:to>
                                        <p:strVal val="visible"/>
                                      </p:to>
                                    </p:set>
                                    <p:animEffect transition="in" filter="fade">
                                      <p:cBhvr>
                                        <p:cTn id="12" dur="500"/>
                                        <p:tgtEl>
                                          <p:spTgt spid="3614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1475">
                                            <p:txEl>
                                              <p:pRg st="3" end="3"/>
                                            </p:txEl>
                                          </p:spTgt>
                                        </p:tgtEl>
                                        <p:attrNameLst>
                                          <p:attrName>style.visibility</p:attrName>
                                        </p:attrNameLst>
                                      </p:cBhvr>
                                      <p:to>
                                        <p:strVal val="visible"/>
                                      </p:to>
                                    </p:set>
                                    <p:animEffect transition="in" filter="fade">
                                      <p:cBhvr>
                                        <p:cTn id="17" dur="500"/>
                                        <p:tgtEl>
                                          <p:spTgt spid="36147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1475">
                                            <p:txEl>
                                              <p:pRg st="5" end="5"/>
                                            </p:txEl>
                                          </p:spTgt>
                                        </p:tgtEl>
                                        <p:attrNameLst>
                                          <p:attrName>style.visibility</p:attrName>
                                        </p:attrNameLst>
                                      </p:cBhvr>
                                      <p:to>
                                        <p:strVal val="visible"/>
                                      </p:to>
                                    </p:set>
                                    <p:animEffect transition="in" filter="fade">
                                      <p:cBhvr>
                                        <p:cTn id="22" dur="500"/>
                                        <p:tgtEl>
                                          <p:spTgt spid="3614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75"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About Family Members?</a:t>
            </a:r>
          </a:p>
        </p:txBody>
      </p:sp>
      <p:sp>
        <p:nvSpPr>
          <p:cNvPr id="362499" name="Rectangle 3"/>
          <p:cNvSpPr>
            <a:spLocks noGrp="1" noChangeArrowheads="1"/>
          </p:cNvSpPr>
          <p:nvPr>
            <p:ph type="body" idx="1"/>
          </p:nvPr>
        </p:nvSpPr>
        <p:spPr/>
        <p:txBody>
          <a:bodyPr/>
          <a:lstStyle/>
          <a:p>
            <a:pPr>
              <a:lnSpc>
                <a:spcPct val="90000"/>
              </a:lnSpc>
            </a:pPr>
            <a:r>
              <a:rPr lang="en-US" b="1">
                <a:latin typeface="Arial" charset="0"/>
              </a:rPr>
              <a:t>The </a:t>
            </a:r>
            <a:r>
              <a:rPr lang="ja-JP" altLang="en-US" b="1">
                <a:latin typeface="Arial" charset="0"/>
              </a:rPr>
              <a:t>“</a:t>
            </a:r>
            <a:r>
              <a:rPr lang="en-US" altLang="ja-JP" b="1" u="sng">
                <a:latin typeface="Arial" charset="0"/>
              </a:rPr>
              <a:t>church</a:t>
            </a:r>
            <a:r>
              <a:rPr lang="ja-JP" altLang="en-US" b="1">
                <a:latin typeface="Arial" charset="0"/>
              </a:rPr>
              <a:t>”</a:t>
            </a:r>
            <a:r>
              <a:rPr lang="en-US" altLang="ja-JP" b="1">
                <a:latin typeface="Arial" charset="0"/>
              </a:rPr>
              <a:t> is commanded to withdraw</a:t>
            </a:r>
          </a:p>
          <a:p>
            <a:pPr lvl="1">
              <a:lnSpc>
                <a:spcPct val="90000"/>
              </a:lnSpc>
            </a:pPr>
            <a:r>
              <a:rPr lang="ja-JP" altLang="en-US">
                <a:latin typeface="Arial" charset="0"/>
              </a:rPr>
              <a:t>“</a:t>
            </a:r>
            <a:r>
              <a:rPr lang="en-US" altLang="ja-JP">
                <a:latin typeface="Arial" charset="0"/>
              </a:rPr>
              <a:t>…the church</a:t>
            </a:r>
            <a:r>
              <a:rPr lang="ja-JP" altLang="en-US">
                <a:latin typeface="Arial" charset="0"/>
              </a:rPr>
              <a:t>”</a:t>
            </a:r>
            <a:r>
              <a:rPr lang="en-US" altLang="ja-JP">
                <a:latin typeface="Arial" charset="0"/>
              </a:rPr>
              <a:t> </a:t>
            </a:r>
            <a:r>
              <a:rPr lang="en-US" altLang="ja-JP">
                <a:solidFill>
                  <a:schemeClr val="hlink"/>
                </a:solidFill>
                <a:latin typeface="Arial" charset="0"/>
              </a:rPr>
              <a:t>(Matt.18:17)</a:t>
            </a:r>
          </a:p>
          <a:p>
            <a:pPr lvl="1">
              <a:lnSpc>
                <a:spcPct val="90000"/>
              </a:lnSpc>
            </a:pPr>
            <a:endParaRPr lang="en-US">
              <a:solidFill>
                <a:schemeClr val="hlink"/>
              </a:solidFill>
              <a:latin typeface="Arial" charset="0"/>
            </a:endParaRPr>
          </a:p>
          <a:p>
            <a:pPr lvl="1">
              <a:lnSpc>
                <a:spcPct val="90000"/>
              </a:lnSpc>
            </a:pPr>
            <a:r>
              <a:rPr lang="ja-JP" altLang="en-US">
                <a:latin typeface="Arial" charset="0"/>
              </a:rPr>
              <a:t>“</a:t>
            </a:r>
            <a:r>
              <a:rPr lang="en-US" altLang="ja-JP">
                <a:latin typeface="Arial" charset="0"/>
              </a:rPr>
              <a:t>gathered together…put away from yourselves</a:t>
            </a:r>
            <a:r>
              <a:rPr lang="ja-JP" altLang="en-US">
                <a:solidFill>
                  <a:schemeClr val="hlink"/>
                </a:solidFill>
                <a:latin typeface="Arial" charset="0"/>
              </a:rPr>
              <a:t>”</a:t>
            </a:r>
            <a:r>
              <a:rPr lang="en-US" altLang="ja-JP">
                <a:solidFill>
                  <a:schemeClr val="hlink"/>
                </a:solidFill>
                <a:latin typeface="Arial" charset="0"/>
              </a:rPr>
              <a:t>(1Cor.5:4,13)</a:t>
            </a:r>
          </a:p>
          <a:p>
            <a:pPr lvl="2">
              <a:lnSpc>
                <a:spcPct val="90000"/>
              </a:lnSpc>
            </a:pPr>
            <a:endParaRPr lang="en-US">
              <a:latin typeface="Arial" charset="0"/>
            </a:endParaRPr>
          </a:p>
          <a:p>
            <a:pPr>
              <a:lnSpc>
                <a:spcPct val="90000"/>
              </a:lnSpc>
            </a:pPr>
            <a:r>
              <a:rPr lang="en-US" b="1">
                <a:latin typeface="Arial" charset="0"/>
              </a:rPr>
              <a:t>Are evangelists, elders, deacons or family members excluded?</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2499">
                                            <p:txEl>
                                              <p:pRg st="0" end="0"/>
                                            </p:txEl>
                                          </p:spTgt>
                                        </p:tgtEl>
                                        <p:attrNameLst>
                                          <p:attrName>style.visibility</p:attrName>
                                        </p:attrNameLst>
                                      </p:cBhvr>
                                      <p:to>
                                        <p:strVal val="visible"/>
                                      </p:to>
                                    </p:set>
                                    <p:animEffect transition="in" filter="fade">
                                      <p:cBhvr>
                                        <p:cTn id="7" dur="500"/>
                                        <p:tgtEl>
                                          <p:spTgt spid="3624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2499">
                                            <p:txEl>
                                              <p:pRg st="1" end="1"/>
                                            </p:txEl>
                                          </p:spTgt>
                                        </p:tgtEl>
                                        <p:attrNameLst>
                                          <p:attrName>style.visibility</p:attrName>
                                        </p:attrNameLst>
                                      </p:cBhvr>
                                      <p:to>
                                        <p:strVal val="visible"/>
                                      </p:to>
                                    </p:set>
                                    <p:animEffect transition="in" filter="fade">
                                      <p:cBhvr>
                                        <p:cTn id="12" dur="500"/>
                                        <p:tgtEl>
                                          <p:spTgt spid="3624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2499">
                                            <p:txEl>
                                              <p:pRg st="3" end="3"/>
                                            </p:txEl>
                                          </p:spTgt>
                                        </p:tgtEl>
                                        <p:attrNameLst>
                                          <p:attrName>style.visibility</p:attrName>
                                        </p:attrNameLst>
                                      </p:cBhvr>
                                      <p:to>
                                        <p:strVal val="visible"/>
                                      </p:to>
                                    </p:set>
                                    <p:animEffect transition="in" filter="fade">
                                      <p:cBhvr>
                                        <p:cTn id="17" dur="500"/>
                                        <p:tgtEl>
                                          <p:spTgt spid="36249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2499">
                                            <p:txEl>
                                              <p:pRg st="5" end="5"/>
                                            </p:txEl>
                                          </p:spTgt>
                                        </p:tgtEl>
                                        <p:attrNameLst>
                                          <p:attrName>style.visibility</p:attrName>
                                        </p:attrNameLst>
                                      </p:cBhvr>
                                      <p:to>
                                        <p:strVal val="visible"/>
                                      </p:to>
                                    </p:set>
                                    <p:animEffect transition="in" filter="fade">
                                      <p:cBhvr>
                                        <p:cTn id="22" dur="500"/>
                                        <p:tgtEl>
                                          <p:spTgt spid="3624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499"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About Family Members?</a:t>
            </a:r>
          </a:p>
        </p:txBody>
      </p:sp>
      <p:sp>
        <p:nvSpPr>
          <p:cNvPr id="363523" name="Rectangle 3"/>
          <p:cNvSpPr>
            <a:spLocks noGrp="1" noChangeArrowheads="1"/>
          </p:cNvSpPr>
          <p:nvPr>
            <p:ph type="body" idx="1"/>
          </p:nvPr>
        </p:nvSpPr>
        <p:spPr/>
        <p:txBody>
          <a:bodyPr/>
          <a:lstStyle/>
          <a:p>
            <a:pPr>
              <a:lnSpc>
                <a:spcPct val="90000"/>
              </a:lnSpc>
              <a:defRPr/>
            </a:pPr>
            <a:r>
              <a:rPr lang="en-US" b="1" dirty="0" smtClean="0">
                <a:ea typeface="+mn-ea"/>
              </a:rPr>
              <a:t>Husband / Wife Relationship</a:t>
            </a:r>
          </a:p>
          <a:p>
            <a:pPr lvl="1">
              <a:lnSpc>
                <a:spcPct val="90000"/>
              </a:lnSpc>
              <a:defRPr/>
            </a:pPr>
            <a:endParaRPr lang="en-US" b="1" dirty="0" smtClean="0">
              <a:effectLst>
                <a:outerShdw blurRad="38100" dist="38100" dir="2700000" algn="tl">
                  <a:srgbClr val="C0C0C0"/>
                </a:outerShdw>
              </a:effectLst>
            </a:endParaRPr>
          </a:p>
          <a:p>
            <a:pPr lvl="1">
              <a:lnSpc>
                <a:spcPct val="90000"/>
              </a:lnSpc>
              <a:defRPr/>
            </a:pPr>
            <a:r>
              <a:rPr lang="en-US" dirty="0" smtClean="0"/>
              <a:t>Specifically excluded by Necessary Inference </a:t>
            </a:r>
            <a:r>
              <a:rPr lang="en-US" dirty="0" smtClean="0">
                <a:solidFill>
                  <a:schemeClr val="hlink"/>
                </a:solidFill>
              </a:rPr>
              <a:t>(Matt.5:32;19:3,9) (1Cor.7:1-5)</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63523">
                                            <p:txEl>
                                              <p:pRg st="0" end="0"/>
                                            </p:txEl>
                                          </p:spTgt>
                                        </p:tgtEl>
                                        <p:attrNameLst>
                                          <p:attrName>style.visibility</p:attrName>
                                        </p:attrNameLst>
                                      </p:cBhvr>
                                      <p:to>
                                        <p:strVal val="visible"/>
                                      </p:to>
                                    </p:set>
                                    <p:animEffect transition="in" filter="fade">
                                      <p:cBhvr>
                                        <p:cTn id="7" dur="2000"/>
                                        <p:tgtEl>
                                          <p:spTgt spid="3635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3523">
                                            <p:txEl>
                                              <p:pRg st="2" end="2"/>
                                            </p:txEl>
                                          </p:spTgt>
                                        </p:tgtEl>
                                        <p:attrNameLst>
                                          <p:attrName>style.visibility</p:attrName>
                                        </p:attrNameLst>
                                      </p:cBhvr>
                                      <p:to>
                                        <p:strVal val="visible"/>
                                      </p:to>
                                    </p:set>
                                    <p:animEffect transition="in" filter="fade">
                                      <p:cBhvr>
                                        <p:cTn id="12" dur="500"/>
                                        <p:tgtEl>
                                          <p:spTgt spid="3635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2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About Family Members?</a:t>
            </a:r>
          </a:p>
        </p:txBody>
      </p:sp>
      <p:sp>
        <p:nvSpPr>
          <p:cNvPr id="364547" name="Rectangle 3"/>
          <p:cNvSpPr>
            <a:spLocks noGrp="1" noChangeArrowheads="1"/>
          </p:cNvSpPr>
          <p:nvPr>
            <p:ph type="body" idx="1"/>
          </p:nvPr>
        </p:nvSpPr>
        <p:spPr/>
        <p:txBody>
          <a:bodyPr/>
          <a:lstStyle/>
          <a:p>
            <a:pPr>
              <a:lnSpc>
                <a:spcPct val="80000"/>
              </a:lnSpc>
              <a:defRPr/>
            </a:pPr>
            <a:r>
              <a:rPr lang="en-US" sz="3600" b="1" dirty="0" smtClean="0">
                <a:ea typeface="+mn-ea"/>
              </a:rPr>
              <a:t> </a:t>
            </a:r>
            <a:r>
              <a:rPr lang="en-US" sz="3600" b="1" u="sng" dirty="0" smtClean="0">
                <a:ea typeface="+mn-ea"/>
              </a:rPr>
              <a:t>Parent to child</a:t>
            </a:r>
            <a:endParaRPr lang="en-US" sz="3600" b="1" dirty="0" smtClean="0">
              <a:ea typeface="+mn-ea"/>
            </a:endParaRPr>
          </a:p>
          <a:p>
            <a:pPr lvl="1">
              <a:lnSpc>
                <a:spcPct val="80000"/>
              </a:lnSpc>
              <a:defRPr/>
            </a:pPr>
            <a:r>
              <a:rPr lang="en-US" sz="3200" dirty="0" smtClean="0"/>
              <a:t>Are they members of the church?</a:t>
            </a:r>
          </a:p>
          <a:p>
            <a:pPr lvl="2">
              <a:lnSpc>
                <a:spcPct val="80000"/>
              </a:lnSpc>
              <a:defRPr/>
            </a:pPr>
            <a:r>
              <a:rPr lang="en-US" sz="2800" dirty="0" smtClean="0"/>
              <a:t>Then included</a:t>
            </a:r>
          </a:p>
          <a:p>
            <a:pPr lvl="2">
              <a:lnSpc>
                <a:spcPct val="80000"/>
              </a:lnSpc>
              <a:defRPr/>
            </a:pPr>
            <a:endParaRPr lang="en-US" sz="2800" dirty="0" smtClean="0"/>
          </a:p>
          <a:p>
            <a:pPr lvl="1">
              <a:lnSpc>
                <a:spcPct val="80000"/>
              </a:lnSpc>
              <a:defRPr/>
            </a:pPr>
            <a:r>
              <a:rPr lang="en-US" sz="3200" dirty="0" smtClean="0"/>
              <a:t>Are they Specifically excluded?</a:t>
            </a:r>
          </a:p>
          <a:p>
            <a:pPr lvl="2">
              <a:lnSpc>
                <a:spcPct val="80000"/>
              </a:lnSpc>
              <a:defRPr/>
            </a:pPr>
            <a:r>
              <a:rPr lang="en-US" sz="2800" dirty="0" smtClean="0"/>
              <a:t>By Command? </a:t>
            </a:r>
            <a:r>
              <a:rPr lang="en-US" sz="2800" u="sng" dirty="0" smtClean="0"/>
              <a:t>No</a:t>
            </a:r>
            <a:r>
              <a:rPr lang="en-US" sz="2800" dirty="0" smtClean="0"/>
              <a:t>.</a:t>
            </a:r>
          </a:p>
          <a:p>
            <a:pPr lvl="2">
              <a:lnSpc>
                <a:spcPct val="80000"/>
              </a:lnSpc>
              <a:defRPr/>
            </a:pPr>
            <a:r>
              <a:rPr lang="en-US" sz="2800" dirty="0" smtClean="0"/>
              <a:t>By Example? </a:t>
            </a:r>
            <a:r>
              <a:rPr lang="en-US" sz="2800" u="sng" dirty="0" smtClean="0"/>
              <a:t>No</a:t>
            </a:r>
            <a:r>
              <a:rPr lang="en-US" sz="2800" dirty="0" smtClean="0"/>
              <a:t>.</a:t>
            </a:r>
          </a:p>
          <a:p>
            <a:pPr lvl="2">
              <a:lnSpc>
                <a:spcPct val="80000"/>
              </a:lnSpc>
              <a:defRPr/>
            </a:pPr>
            <a:r>
              <a:rPr lang="en-US" sz="2800" dirty="0" smtClean="0"/>
              <a:t>By Necessary Inference? </a:t>
            </a:r>
            <a:r>
              <a:rPr lang="en-US" sz="2800" u="sng" dirty="0" smtClean="0"/>
              <a:t>No</a:t>
            </a:r>
            <a:r>
              <a:rPr lang="en-US" sz="2800" dirty="0" smtClean="0"/>
              <a:t>.</a:t>
            </a:r>
          </a:p>
          <a:p>
            <a:pPr lvl="2">
              <a:lnSpc>
                <a:spcPct val="80000"/>
              </a:lnSpc>
              <a:defRPr/>
            </a:pPr>
            <a:endParaRPr lang="en-US" sz="2800" dirty="0" smtClean="0"/>
          </a:p>
          <a:p>
            <a:pPr lvl="2">
              <a:lnSpc>
                <a:spcPct val="80000"/>
              </a:lnSpc>
              <a:defRPr/>
            </a:pPr>
            <a:r>
              <a:rPr lang="en-US" sz="2800" dirty="0" smtClean="0"/>
              <a:t>By special relationship? </a:t>
            </a:r>
            <a:r>
              <a:rPr lang="en-US" sz="2800" u="sng" dirty="0" smtClean="0"/>
              <a:t>Yes</a:t>
            </a:r>
            <a:r>
              <a:rPr lang="en-US" sz="2800" dirty="0" smtClean="0"/>
              <a:t>??</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64547">
                                            <p:txEl>
                                              <p:pRg st="0" end="0"/>
                                            </p:txEl>
                                          </p:spTgt>
                                        </p:tgtEl>
                                        <p:attrNameLst>
                                          <p:attrName>style.visibility</p:attrName>
                                        </p:attrNameLst>
                                      </p:cBhvr>
                                      <p:to>
                                        <p:strVal val="visible"/>
                                      </p:to>
                                    </p:set>
                                    <p:animEffect transition="in" filter="fade">
                                      <p:cBhvr>
                                        <p:cTn id="7" dur="500"/>
                                        <p:tgtEl>
                                          <p:spTgt spid="3645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4547">
                                            <p:txEl>
                                              <p:pRg st="1" end="1"/>
                                            </p:txEl>
                                          </p:spTgt>
                                        </p:tgtEl>
                                        <p:attrNameLst>
                                          <p:attrName>style.visibility</p:attrName>
                                        </p:attrNameLst>
                                      </p:cBhvr>
                                      <p:to>
                                        <p:strVal val="visible"/>
                                      </p:to>
                                    </p:set>
                                    <p:animEffect transition="in" filter="fade">
                                      <p:cBhvr>
                                        <p:cTn id="12" dur="500"/>
                                        <p:tgtEl>
                                          <p:spTgt spid="364547">
                                            <p:txEl>
                                              <p:pRg st="1" end="1"/>
                                            </p:txEl>
                                          </p:spTgt>
                                        </p:tgtEl>
                                      </p:cBhvr>
                                    </p:animEffect>
                                  </p:childTnLst>
                                </p:cTn>
                              </p:par>
                            </p:childTnLst>
                          </p:cTn>
                        </p:par>
                        <p:par>
                          <p:cTn id="13" fill="hold" nodeType="afterGroup">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64547">
                                            <p:txEl>
                                              <p:pRg st="2" end="2"/>
                                            </p:txEl>
                                          </p:spTgt>
                                        </p:tgtEl>
                                        <p:attrNameLst>
                                          <p:attrName>style.visibility</p:attrName>
                                        </p:attrNameLst>
                                      </p:cBhvr>
                                      <p:to>
                                        <p:strVal val="visible"/>
                                      </p:to>
                                    </p:set>
                                    <p:animEffect transition="in" filter="fade">
                                      <p:cBhvr>
                                        <p:cTn id="16" dur="500"/>
                                        <p:tgtEl>
                                          <p:spTgt spid="364547">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64547">
                                            <p:txEl>
                                              <p:pRg st="4" end="4"/>
                                            </p:txEl>
                                          </p:spTgt>
                                        </p:tgtEl>
                                        <p:attrNameLst>
                                          <p:attrName>style.visibility</p:attrName>
                                        </p:attrNameLst>
                                      </p:cBhvr>
                                      <p:to>
                                        <p:strVal val="visible"/>
                                      </p:to>
                                    </p:set>
                                    <p:animEffect transition="in" filter="fade">
                                      <p:cBhvr>
                                        <p:cTn id="21" dur="500"/>
                                        <p:tgtEl>
                                          <p:spTgt spid="364547">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64547">
                                            <p:txEl>
                                              <p:pRg st="5" end="5"/>
                                            </p:txEl>
                                          </p:spTgt>
                                        </p:tgtEl>
                                        <p:attrNameLst>
                                          <p:attrName>style.visibility</p:attrName>
                                        </p:attrNameLst>
                                      </p:cBhvr>
                                      <p:to>
                                        <p:strVal val="visible"/>
                                      </p:to>
                                    </p:set>
                                    <p:animEffect transition="in" filter="fade">
                                      <p:cBhvr>
                                        <p:cTn id="26" dur="500"/>
                                        <p:tgtEl>
                                          <p:spTgt spid="364547">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64547">
                                            <p:txEl>
                                              <p:pRg st="6" end="6"/>
                                            </p:txEl>
                                          </p:spTgt>
                                        </p:tgtEl>
                                        <p:attrNameLst>
                                          <p:attrName>style.visibility</p:attrName>
                                        </p:attrNameLst>
                                      </p:cBhvr>
                                      <p:to>
                                        <p:strVal val="visible"/>
                                      </p:to>
                                    </p:set>
                                    <p:animEffect transition="in" filter="fade">
                                      <p:cBhvr>
                                        <p:cTn id="31" dur="500"/>
                                        <p:tgtEl>
                                          <p:spTgt spid="364547">
                                            <p:txEl>
                                              <p:pRg st="6" end="6"/>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64547">
                                            <p:txEl>
                                              <p:pRg st="7" end="7"/>
                                            </p:txEl>
                                          </p:spTgt>
                                        </p:tgtEl>
                                        <p:attrNameLst>
                                          <p:attrName>style.visibility</p:attrName>
                                        </p:attrNameLst>
                                      </p:cBhvr>
                                      <p:to>
                                        <p:strVal val="visible"/>
                                      </p:to>
                                    </p:set>
                                    <p:animEffect transition="in" filter="fade">
                                      <p:cBhvr>
                                        <p:cTn id="36" dur="500"/>
                                        <p:tgtEl>
                                          <p:spTgt spid="364547">
                                            <p:txEl>
                                              <p:pRg st="7" end="7"/>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64547">
                                            <p:txEl>
                                              <p:pRg st="9" end="9"/>
                                            </p:txEl>
                                          </p:spTgt>
                                        </p:tgtEl>
                                        <p:attrNameLst>
                                          <p:attrName>style.visibility</p:attrName>
                                        </p:attrNameLst>
                                      </p:cBhvr>
                                      <p:to>
                                        <p:strVal val="visible"/>
                                      </p:to>
                                    </p:set>
                                    <p:animEffect transition="in" filter="fade">
                                      <p:cBhvr>
                                        <p:cTn id="41" dur="500"/>
                                        <p:tgtEl>
                                          <p:spTgt spid="36454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47"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About Family Members?</a:t>
            </a:r>
          </a:p>
        </p:txBody>
      </p:sp>
      <p:sp>
        <p:nvSpPr>
          <p:cNvPr id="365571" name="Rectangle 3"/>
          <p:cNvSpPr>
            <a:spLocks noGrp="1" noChangeArrowheads="1"/>
          </p:cNvSpPr>
          <p:nvPr>
            <p:ph type="body" idx="1"/>
          </p:nvPr>
        </p:nvSpPr>
        <p:spPr/>
        <p:txBody>
          <a:bodyPr/>
          <a:lstStyle/>
          <a:p>
            <a:pPr>
              <a:lnSpc>
                <a:spcPct val="80000"/>
              </a:lnSpc>
            </a:pPr>
            <a:r>
              <a:rPr lang="en-US" sz="3600" b="1">
                <a:latin typeface="Arial" charset="0"/>
              </a:rPr>
              <a:t> </a:t>
            </a:r>
            <a:r>
              <a:rPr lang="en-US" sz="3600" b="1" u="sng">
                <a:latin typeface="Arial" charset="0"/>
              </a:rPr>
              <a:t>Parent to child</a:t>
            </a:r>
          </a:p>
          <a:p>
            <a:pPr lvl="1">
              <a:lnSpc>
                <a:spcPct val="80000"/>
              </a:lnSpc>
            </a:pPr>
            <a:r>
              <a:rPr lang="en-US" sz="3200">
                <a:latin typeface="Arial" charset="0"/>
              </a:rPr>
              <a:t>Parents relationship to children:</a:t>
            </a:r>
          </a:p>
          <a:p>
            <a:pPr lvl="2">
              <a:lnSpc>
                <a:spcPct val="80000"/>
              </a:lnSpc>
            </a:pPr>
            <a:r>
              <a:rPr lang="en-US" sz="2800">
                <a:latin typeface="Arial" charset="0"/>
              </a:rPr>
              <a:t>Mothers - Love children &amp; manage the home </a:t>
            </a:r>
            <a:r>
              <a:rPr lang="en-US" sz="2800">
                <a:solidFill>
                  <a:schemeClr val="hlink"/>
                </a:solidFill>
                <a:latin typeface="Arial" charset="0"/>
              </a:rPr>
              <a:t>(Titus 2:4-5)</a:t>
            </a:r>
          </a:p>
          <a:p>
            <a:pPr lvl="2">
              <a:lnSpc>
                <a:spcPct val="80000"/>
              </a:lnSpc>
            </a:pPr>
            <a:r>
              <a:rPr lang="en-US" sz="2800">
                <a:latin typeface="Arial" charset="0"/>
              </a:rPr>
              <a:t>Fathers - Love and discipline </a:t>
            </a:r>
            <a:r>
              <a:rPr lang="en-US" sz="2800">
                <a:solidFill>
                  <a:schemeClr val="hlink"/>
                </a:solidFill>
                <a:latin typeface="Arial" charset="0"/>
              </a:rPr>
              <a:t>(Eph.6:4)</a:t>
            </a:r>
            <a:r>
              <a:rPr lang="en-US" sz="2800">
                <a:latin typeface="Arial" charset="0"/>
              </a:rPr>
              <a:t> Provide for </a:t>
            </a:r>
            <a:r>
              <a:rPr lang="en-US" sz="2800">
                <a:solidFill>
                  <a:schemeClr val="hlink"/>
                </a:solidFill>
                <a:latin typeface="Arial" charset="0"/>
              </a:rPr>
              <a:t>(1Tim.5:8)</a:t>
            </a:r>
          </a:p>
          <a:p>
            <a:pPr lvl="2">
              <a:lnSpc>
                <a:spcPct val="80000"/>
              </a:lnSpc>
            </a:pPr>
            <a:r>
              <a:rPr lang="en-US" sz="2800">
                <a:latin typeface="Arial" charset="0"/>
              </a:rPr>
              <a:t>Same relationship from the beginning - no change</a:t>
            </a:r>
          </a:p>
          <a:p>
            <a:pPr lvl="2">
              <a:lnSpc>
                <a:spcPct val="80000"/>
              </a:lnSpc>
            </a:pPr>
            <a:r>
              <a:rPr lang="en-US" sz="2800">
                <a:latin typeface="Arial" charset="0"/>
              </a:rPr>
              <a:t>This relationship didn’t prevent discipline under Old Law </a:t>
            </a:r>
            <a:r>
              <a:rPr lang="en-US" sz="2800">
                <a:solidFill>
                  <a:schemeClr val="hlink"/>
                </a:solidFill>
                <a:latin typeface="Arial" charset="0"/>
              </a:rPr>
              <a:t>(Deut.21:18-21)</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5571">
                                            <p:txEl>
                                              <p:pRg st="1" end="1"/>
                                            </p:txEl>
                                          </p:spTgt>
                                        </p:tgtEl>
                                        <p:attrNameLst>
                                          <p:attrName>style.visibility</p:attrName>
                                        </p:attrNameLst>
                                      </p:cBhvr>
                                      <p:to>
                                        <p:strVal val="visible"/>
                                      </p:to>
                                    </p:set>
                                    <p:animEffect transition="in" filter="fade">
                                      <p:cBhvr>
                                        <p:cTn id="7" dur="500"/>
                                        <p:tgtEl>
                                          <p:spTgt spid="36557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5571">
                                            <p:txEl>
                                              <p:pRg st="2" end="2"/>
                                            </p:txEl>
                                          </p:spTgt>
                                        </p:tgtEl>
                                        <p:attrNameLst>
                                          <p:attrName>style.visibility</p:attrName>
                                        </p:attrNameLst>
                                      </p:cBhvr>
                                      <p:to>
                                        <p:strVal val="visible"/>
                                      </p:to>
                                    </p:set>
                                    <p:animEffect transition="in" filter="fade">
                                      <p:cBhvr>
                                        <p:cTn id="12" dur="500"/>
                                        <p:tgtEl>
                                          <p:spTgt spid="3655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5571">
                                            <p:txEl>
                                              <p:pRg st="3" end="3"/>
                                            </p:txEl>
                                          </p:spTgt>
                                        </p:tgtEl>
                                        <p:attrNameLst>
                                          <p:attrName>style.visibility</p:attrName>
                                        </p:attrNameLst>
                                      </p:cBhvr>
                                      <p:to>
                                        <p:strVal val="visible"/>
                                      </p:to>
                                    </p:set>
                                    <p:animEffect transition="in" filter="fade">
                                      <p:cBhvr>
                                        <p:cTn id="17" dur="500"/>
                                        <p:tgtEl>
                                          <p:spTgt spid="36557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5571">
                                            <p:txEl>
                                              <p:pRg st="4" end="4"/>
                                            </p:txEl>
                                          </p:spTgt>
                                        </p:tgtEl>
                                        <p:attrNameLst>
                                          <p:attrName>style.visibility</p:attrName>
                                        </p:attrNameLst>
                                      </p:cBhvr>
                                      <p:to>
                                        <p:strVal val="visible"/>
                                      </p:to>
                                    </p:set>
                                    <p:animEffect transition="in" filter="fade">
                                      <p:cBhvr>
                                        <p:cTn id="22" dur="500"/>
                                        <p:tgtEl>
                                          <p:spTgt spid="365571">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65571">
                                            <p:txEl>
                                              <p:pRg st="5" end="5"/>
                                            </p:txEl>
                                          </p:spTgt>
                                        </p:tgtEl>
                                        <p:attrNameLst>
                                          <p:attrName>style.visibility</p:attrName>
                                        </p:attrNameLst>
                                      </p:cBhvr>
                                      <p:to>
                                        <p:strVal val="visible"/>
                                      </p:to>
                                    </p:set>
                                    <p:animEffect transition="in" filter="fade">
                                      <p:cBhvr>
                                        <p:cTn id="27" dur="500"/>
                                        <p:tgtEl>
                                          <p:spTgt spid="3655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5571"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About Family Members?</a:t>
            </a:r>
          </a:p>
        </p:txBody>
      </p:sp>
      <p:sp>
        <p:nvSpPr>
          <p:cNvPr id="366595" name="Rectangle 3"/>
          <p:cNvSpPr>
            <a:spLocks noGrp="1" noChangeArrowheads="1"/>
          </p:cNvSpPr>
          <p:nvPr>
            <p:ph type="body" idx="1"/>
          </p:nvPr>
        </p:nvSpPr>
        <p:spPr/>
        <p:txBody>
          <a:bodyPr/>
          <a:lstStyle/>
          <a:p>
            <a:pPr>
              <a:lnSpc>
                <a:spcPct val="80000"/>
              </a:lnSpc>
              <a:defRPr/>
            </a:pPr>
            <a:r>
              <a:rPr lang="en-US" sz="3600" b="1" dirty="0" smtClean="0">
                <a:ea typeface="+mn-ea"/>
              </a:rPr>
              <a:t> </a:t>
            </a:r>
            <a:r>
              <a:rPr lang="en-US" sz="3600" b="1" u="sng" dirty="0" smtClean="0">
                <a:ea typeface="+mn-ea"/>
              </a:rPr>
              <a:t>Parent to child</a:t>
            </a:r>
          </a:p>
          <a:p>
            <a:pPr lvl="1">
              <a:lnSpc>
                <a:spcPct val="80000"/>
              </a:lnSpc>
              <a:defRPr/>
            </a:pPr>
            <a:r>
              <a:rPr lang="en-US" sz="3200" dirty="0" smtClean="0"/>
              <a:t>Child not living at home</a:t>
            </a:r>
          </a:p>
          <a:p>
            <a:pPr lvl="2">
              <a:lnSpc>
                <a:spcPct val="80000"/>
              </a:lnSpc>
              <a:defRPr/>
            </a:pPr>
            <a:r>
              <a:rPr lang="en-US" sz="2800" dirty="0" smtClean="0"/>
              <a:t>What relationship would prohibit withdrawal of social interaction?</a:t>
            </a:r>
          </a:p>
          <a:p>
            <a:pPr lvl="1">
              <a:lnSpc>
                <a:spcPct val="80000"/>
              </a:lnSpc>
              <a:defRPr/>
            </a:pPr>
            <a:endParaRPr lang="en-US" sz="3200" dirty="0" smtClean="0"/>
          </a:p>
          <a:p>
            <a:pPr lvl="1">
              <a:lnSpc>
                <a:spcPct val="80000"/>
              </a:lnSpc>
              <a:defRPr/>
            </a:pPr>
            <a:r>
              <a:rPr lang="en-US" sz="3200" dirty="0" smtClean="0"/>
              <a:t>Child living at home (</a:t>
            </a:r>
            <a:r>
              <a:rPr lang="en-US" sz="3200" dirty="0" err="1" smtClean="0"/>
              <a:t>dependant</a:t>
            </a:r>
            <a:r>
              <a:rPr lang="en-US" sz="3200" dirty="0" smtClean="0"/>
              <a:t>)</a:t>
            </a:r>
          </a:p>
          <a:p>
            <a:pPr lvl="2">
              <a:lnSpc>
                <a:spcPct val="80000"/>
              </a:lnSpc>
              <a:defRPr/>
            </a:pPr>
            <a:r>
              <a:rPr lang="en-US" sz="2800" dirty="0" smtClean="0"/>
              <a:t>If too young to live alone then young enough to correct by home discipline </a:t>
            </a:r>
            <a:r>
              <a:rPr lang="en-US" sz="2800" dirty="0" smtClean="0">
                <a:solidFill>
                  <a:schemeClr val="hlink"/>
                </a:solidFill>
              </a:rPr>
              <a:t>(Prov.22:15;  23:13-14;  20:30)</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6595">
                                            <p:txEl>
                                              <p:pRg st="1" end="1"/>
                                            </p:txEl>
                                          </p:spTgt>
                                        </p:tgtEl>
                                        <p:attrNameLst>
                                          <p:attrName>style.visibility</p:attrName>
                                        </p:attrNameLst>
                                      </p:cBhvr>
                                      <p:to>
                                        <p:strVal val="visible"/>
                                      </p:to>
                                    </p:set>
                                    <p:animEffect transition="in" filter="fade">
                                      <p:cBhvr>
                                        <p:cTn id="7" dur="500"/>
                                        <p:tgtEl>
                                          <p:spTgt spid="36659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6595">
                                            <p:txEl>
                                              <p:pRg st="2" end="2"/>
                                            </p:txEl>
                                          </p:spTgt>
                                        </p:tgtEl>
                                        <p:attrNameLst>
                                          <p:attrName>style.visibility</p:attrName>
                                        </p:attrNameLst>
                                      </p:cBhvr>
                                      <p:to>
                                        <p:strVal val="visible"/>
                                      </p:to>
                                    </p:set>
                                    <p:animEffect transition="in" filter="fade">
                                      <p:cBhvr>
                                        <p:cTn id="12" dur="500"/>
                                        <p:tgtEl>
                                          <p:spTgt spid="36659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6595">
                                            <p:txEl>
                                              <p:pRg st="4" end="4"/>
                                            </p:txEl>
                                          </p:spTgt>
                                        </p:tgtEl>
                                        <p:attrNameLst>
                                          <p:attrName>style.visibility</p:attrName>
                                        </p:attrNameLst>
                                      </p:cBhvr>
                                      <p:to>
                                        <p:strVal val="visible"/>
                                      </p:to>
                                    </p:set>
                                    <p:animEffect transition="in" filter="fade">
                                      <p:cBhvr>
                                        <p:cTn id="17" dur="500"/>
                                        <p:tgtEl>
                                          <p:spTgt spid="366595">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6595">
                                            <p:txEl>
                                              <p:pRg st="5" end="5"/>
                                            </p:txEl>
                                          </p:spTgt>
                                        </p:tgtEl>
                                        <p:attrNameLst>
                                          <p:attrName>style.visibility</p:attrName>
                                        </p:attrNameLst>
                                      </p:cBhvr>
                                      <p:to>
                                        <p:strVal val="visible"/>
                                      </p:to>
                                    </p:set>
                                    <p:animEffect transition="in" filter="fade">
                                      <p:cBhvr>
                                        <p:cTn id="22" dur="500"/>
                                        <p:tgtEl>
                                          <p:spTgt spid="3665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595"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About Family Members?</a:t>
            </a:r>
          </a:p>
        </p:txBody>
      </p:sp>
      <p:sp>
        <p:nvSpPr>
          <p:cNvPr id="367619" name="Rectangle 3"/>
          <p:cNvSpPr>
            <a:spLocks noGrp="1" noChangeArrowheads="1"/>
          </p:cNvSpPr>
          <p:nvPr>
            <p:ph type="body" idx="1"/>
          </p:nvPr>
        </p:nvSpPr>
        <p:spPr/>
        <p:txBody>
          <a:bodyPr/>
          <a:lstStyle/>
          <a:p>
            <a:pPr>
              <a:lnSpc>
                <a:spcPct val="80000"/>
              </a:lnSpc>
            </a:pPr>
            <a:r>
              <a:rPr lang="en-US" sz="3600" b="1">
                <a:latin typeface="Arial" charset="0"/>
              </a:rPr>
              <a:t> </a:t>
            </a:r>
            <a:r>
              <a:rPr lang="en-US" sz="3600" b="1" u="sng">
                <a:latin typeface="Arial" charset="0"/>
              </a:rPr>
              <a:t>Child to Parent</a:t>
            </a:r>
          </a:p>
          <a:p>
            <a:pPr lvl="2">
              <a:lnSpc>
                <a:spcPct val="80000"/>
              </a:lnSpc>
            </a:pPr>
            <a:endParaRPr lang="en-US" sz="2800">
              <a:latin typeface="Arial" charset="0"/>
            </a:endParaRPr>
          </a:p>
          <a:p>
            <a:pPr lvl="1">
              <a:lnSpc>
                <a:spcPct val="80000"/>
              </a:lnSpc>
            </a:pPr>
            <a:r>
              <a:rPr lang="en-US" sz="3200">
                <a:latin typeface="Arial" charset="0"/>
              </a:rPr>
              <a:t>Obey </a:t>
            </a:r>
            <a:r>
              <a:rPr lang="en-US" sz="3200">
                <a:solidFill>
                  <a:schemeClr val="hlink"/>
                </a:solidFill>
                <a:latin typeface="Arial" charset="0"/>
              </a:rPr>
              <a:t>(Col.3:20)</a:t>
            </a:r>
            <a:endParaRPr lang="en-US" sz="3200">
              <a:latin typeface="Arial" charset="0"/>
            </a:endParaRPr>
          </a:p>
          <a:p>
            <a:pPr lvl="2">
              <a:lnSpc>
                <a:spcPct val="80000"/>
              </a:lnSpc>
            </a:pPr>
            <a:r>
              <a:rPr lang="en-US" sz="2800">
                <a:latin typeface="Arial" charset="0"/>
              </a:rPr>
              <a:t>This wouldn</a:t>
            </a:r>
            <a:r>
              <a:rPr lang="ja-JP" altLang="en-US" sz="2800">
                <a:latin typeface="Arial" charset="0"/>
              </a:rPr>
              <a:t>’</a:t>
            </a:r>
            <a:r>
              <a:rPr lang="en-US" altLang="ja-JP" sz="2800">
                <a:latin typeface="Arial" charset="0"/>
              </a:rPr>
              <a:t>t prohibit withdrawal</a:t>
            </a:r>
          </a:p>
          <a:p>
            <a:pPr lvl="3">
              <a:lnSpc>
                <a:spcPct val="80000"/>
              </a:lnSpc>
            </a:pPr>
            <a:r>
              <a:rPr lang="ja-JP" altLang="en-US" sz="2400">
                <a:latin typeface="Arial" charset="0"/>
              </a:rPr>
              <a:t>“</a:t>
            </a:r>
            <a:r>
              <a:rPr lang="en-US" altLang="ja-JP" sz="2400">
                <a:latin typeface="Arial" charset="0"/>
              </a:rPr>
              <a:t>…</a:t>
            </a:r>
            <a:r>
              <a:rPr lang="en-US" altLang="ja-JP" sz="2400" u="sng">
                <a:latin typeface="Arial" charset="0"/>
              </a:rPr>
              <a:t>in the Lord</a:t>
            </a:r>
            <a:r>
              <a:rPr lang="ja-JP" altLang="en-US" sz="2400">
                <a:latin typeface="Arial" charset="0"/>
              </a:rPr>
              <a:t>”</a:t>
            </a:r>
            <a:r>
              <a:rPr lang="en-US" altLang="ja-JP" sz="2400">
                <a:latin typeface="Arial" charset="0"/>
              </a:rPr>
              <a:t> </a:t>
            </a:r>
            <a:r>
              <a:rPr lang="en-US" altLang="ja-JP" sz="2400">
                <a:solidFill>
                  <a:schemeClr val="hlink"/>
                </a:solidFill>
                <a:latin typeface="Arial" charset="0"/>
              </a:rPr>
              <a:t>(Eph.6:1)</a:t>
            </a:r>
            <a:endParaRPr lang="en-US" sz="2400">
              <a:solidFill>
                <a:schemeClr val="hlink"/>
              </a:solidFill>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7619">
                                            <p:txEl>
                                              <p:pRg st="0" end="0"/>
                                            </p:txEl>
                                          </p:spTgt>
                                        </p:tgtEl>
                                        <p:attrNameLst>
                                          <p:attrName>style.visibility</p:attrName>
                                        </p:attrNameLst>
                                      </p:cBhvr>
                                      <p:to>
                                        <p:strVal val="visible"/>
                                      </p:to>
                                    </p:set>
                                    <p:animEffect transition="in" filter="fade">
                                      <p:cBhvr>
                                        <p:cTn id="7" dur="500"/>
                                        <p:tgtEl>
                                          <p:spTgt spid="3676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7619">
                                            <p:txEl>
                                              <p:pRg st="2" end="2"/>
                                            </p:txEl>
                                          </p:spTgt>
                                        </p:tgtEl>
                                        <p:attrNameLst>
                                          <p:attrName>style.visibility</p:attrName>
                                        </p:attrNameLst>
                                      </p:cBhvr>
                                      <p:to>
                                        <p:strVal val="visible"/>
                                      </p:to>
                                    </p:set>
                                    <p:animEffect transition="in" filter="fade">
                                      <p:cBhvr>
                                        <p:cTn id="12" dur="500"/>
                                        <p:tgtEl>
                                          <p:spTgt spid="36761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7619">
                                            <p:txEl>
                                              <p:pRg st="3" end="3"/>
                                            </p:txEl>
                                          </p:spTgt>
                                        </p:tgtEl>
                                        <p:attrNameLst>
                                          <p:attrName>style.visibility</p:attrName>
                                        </p:attrNameLst>
                                      </p:cBhvr>
                                      <p:to>
                                        <p:strVal val="visible"/>
                                      </p:to>
                                    </p:set>
                                    <p:animEffect transition="in" filter="fade">
                                      <p:cBhvr>
                                        <p:cTn id="17" dur="500"/>
                                        <p:tgtEl>
                                          <p:spTgt spid="367619">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67619">
                                            <p:txEl>
                                              <p:pRg st="4" end="4"/>
                                            </p:txEl>
                                          </p:spTgt>
                                        </p:tgtEl>
                                        <p:attrNameLst>
                                          <p:attrName>style.visibility</p:attrName>
                                        </p:attrNameLst>
                                      </p:cBhvr>
                                      <p:to>
                                        <p:strVal val="visible"/>
                                      </p:to>
                                    </p:set>
                                    <p:animEffect transition="in" filter="fade">
                                      <p:cBhvr>
                                        <p:cTn id="20" dur="500"/>
                                        <p:tgtEl>
                                          <p:spTgt spid="3676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19"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About Family Members?</a:t>
            </a:r>
          </a:p>
        </p:txBody>
      </p:sp>
      <p:sp>
        <p:nvSpPr>
          <p:cNvPr id="368643" name="Rectangle 3"/>
          <p:cNvSpPr>
            <a:spLocks noGrp="1" noChangeArrowheads="1"/>
          </p:cNvSpPr>
          <p:nvPr>
            <p:ph type="body" idx="1"/>
          </p:nvPr>
        </p:nvSpPr>
        <p:spPr/>
        <p:txBody>
          <a:bodyPr/>
          <a:lstStyle/>
          <a:p>
            <a:pPr>
              <a:lnSpc>
                <a:spcPct val="80000"/>
              </a:lnSpc>
            </a:pPr>
            <a:r>
              <a:rPr lang="en-US" sz="3600" b="1">
                <a:latin typeface="Arial" charset="0"/>
              </a:rPr>
              <a:t> </a:t>
            </a:r>
            <a:r>
              <a:rPr lang="en-US" sz="3600" b="1" u="sng">
                <a:latin typeface="Arial" charset="0"/>
              </a:rPr>
              <a:t>Child to Parent</a:t>
            </a:r>
          </a:p>
          <a:p>
            <a:pPr lvl="1">
              <a:lnSpc>
                <a:spcPct val="80000"/>
              </a:lnSpc>
            </a:pPr>
            <a:r>
              <a:rPr lang="en-US">
                <a:latin typeface="Arial" charset="0"/>
              </a:rPr>
              <a:t>Honor </a:t>
            </a:r>
            <a:r>
              <a:rPr lang="en-US">
                <a:solidFill>
                  <a:schemeClr val="hlink"/>
                </a:solidFill>
                <a:latin typeface="Arial" charset="0"/>
              </a:rPr>
              <a:t>(Eph.6:2) (Matt.15:4)</a:t>
            </a:r>
          </a:p>
          <a:p>
            <a:pPr lvl="2">
              <a:lnSpc>
                <a:spcPct val="80000"/>
              </a:lnSpc>
            </a:pPr>
            <a:r>
              <a:rPr lang="en-US" sz="2000" b="1" i="1" u="sng">
                <a:latin typeface="Arial" charset="0"/>
              </a:rPr>
              <a:t>W.E. Vine</a:t>
            </a:r>
            <a:r>
              <a:rPr lang="en-US" sz="2000" b="1" i="1">
                <a:latin typeface="Arial" charset="0"/>
              </a:rPr>
              <a:t>:</a:t>
            </a:r>
            <a:r>
              <a:rPr lang="en-US" sz="2000" i="1">
                <a:latin typeface="Arial" charset="0"/>
              </a:rPr>
              <a:t> honor (5091) </a:t>
            </a:r>
            <a:r>
              <a:rPr lang="ja-JP" altLang="en-US" sz="2000" i="1">
                <a:latin typeface="Arial" charset="0"/>
              </a:rPr>
              <a:t>“</a:t>
            </a:r>
            <a:r>
              <a:rPr lang="en-US" altLang="ja-JP" sz="2000" i="1">
                <a:latin typeface="Arial" charset="0"/>
              </a:rPr>
              <a:t>Primarily a valuing</a:t>
            </a:r>
            <a:r>
              <a:rPr lang="ja-JP" altLang="en-US" sz="2000" i="1">
                <a:latin typeface="Arial" charset="0"/>
              </a:rPr>
              <a:t>”</a:t>
            </a:r>
            <a:endParaRPr lang="en-US" altLang="ja-JP" sz="2000" i="1">
              <a:latin typeface="Arial" charset="0"/>
            </a:endParaRPr>
          </a:p>
          <a:p>
            <a:pPr lvl="2">
              <a:lnSpc>
                <a:spcPct val="80000"/>
              </a:lnSpc>
            </a:pPr>
            <a:r>
              <a:rPr lang="en-US" sz="2000" b="1" i="1" u="sng">
                <a:latin typeface="Arial" charset="0"/>
              </a:rPr>
              <a:t>Strong</a:t>
            </a:r>
            <a:r>
              <a:rPr lang="en-US" sz="2000" b="1" i="1">
                <a:latin typeface="Arial" charset="0"/>
              </a:rPr>
              <a:t>:</a:t>
            </a:r>
            <a:r>
              <a:rPr lang="en-US" sz="2000" i="1">
                <a:latin typeface="Arial" charset="0"/>
              </a:rPr>
              <a:t> </a:t>
            </a:r>
            <a:r>
              <a:rPr lang="ja-JP" altLang="en-US" sz="2000" i="1">
                <a:latin typeface="Arial" charset="0"/>
              </a:rPr>
              <a:t>“</a:t>
            </a:r>
            <a:r>
              <a:rPr lang="en-US" altLang="ja-JP" sz="2000" i="1">
                <a:latin typeface="Arial" charset="0"/>
              </a:rPr>
              <a:t>To prize, i.e. fix a valuation upon; by impl. to revere</a:t>
            </a:r>
          </a:p>
          <a:p>
            <a:pPr lvl="1">
              <a:lnSpc>
                <a:spcPct val="80000"/>
              </a:lnSpc>
            </a:pPr>
            <a:r>
              <a:rPr lang="en-US">
                <a:latin typeface="Arial" charset="0"/>
              </a:rPr>
              <a:t>Can you </a:t>
            </a:r>
            <a:r>
              <a:rPr lang="ja-JP" altLang="en-US">
                <a:latin typeface="Arial" charset="0"/>
              </a:rPr>
              <a:t>“</a:t>
            </a:r>
            <a:r>
              <a:rPr lang="en-US" altLang="ja-JP">
                <a:latin typeface="Arial" charset="0"/>
              </a:rPr>
              <a:t>value</a:t>
            </a:r>
            <a:r>
              <a:rPr lang="ja-JP" altLang="en-US">
                <a:latin typeface="Arial" charset="0"/>
              </a:rPr>
              <a:t>”</a:t>
            </a:r>
            <a:r>
              <a:rPr lang="en-US" altLang="ja-JP">
                <a:latin typeface="Arial" charset="0"/>
              </a:rPr>
              <a:t> or </a:t>
            </a:r>
            <a:r>
              <a:rPr lang="ja-JP" altLang="en-US">
                <a:latin typeface="Arial" charset="0"/>
              </a:rPr>
              <a:t>“</a:t>
            </a:r>
            <a:r>
              <a:rPr lang="en-US" altLang="ja-JP">
                <a:latin typeface="Arial" charset="0"/>
              </a:rPr>
              <a:t>esteem</a:t>
            </a:r>
            <a:r>
              <a:rPr lang="ja-JP" altLang="en-US">
                <a:latin typeface="Arial" charset="0"/>
              </a:rPr>
              <a:t>”</a:t>
            </a:r>
            <a:r>
              <a:rPr lang="en-US" altLang="ja-JP">
                <a:latin typeface="Arial" charset="0"/>
              </a:rPr>
              <a:t> and still withdraw? Yes! </a:t>
            </a:r>
            <a:r>
              <a:rPr lang="en-US" altLang="ja-JP">
                <a:solidFill>
                  <a:schemeClr val="hlink"/>
                </a:solidFill>
                <a:latin typeface="Arial" charset="0"/>
              </a:rPr>
              <a:t>(1Tim.5:1,17,19-20)</a:t>
            </a:r>
          </a:p>
          <a:p>
            <a:pPr lvl="2">
              <a:lnSpc>
                <a:spcPct val="80000"/>
              </a:lnSpc>
            </a:pPr>
            <a:r>
              <a:rPr lang="en-US" sz="2000">
                <a:latin typeface="Arial" charset="0"/>
              </a:rPr>
              <a:t>The </a:t>
            </a:r>
            <a:r>
              <a:rPr lang="en-US" sz="2000" u="sng">
                <a:latin typeface="Arial" charset="0"/>
              </a:rPr>
              <a:t>motive</a:t>
            </a:r>
            <a:r>
              <a:rPr lang="en-US" sz="2000">
                <a:latin typeface="Arial" charset="0"/>
              </a:rPr>
              <a:t> of discipline is the </a:t>
            </a:r>
            <a:r>
              <a:rPr lang="ja-JP" altLang="en-US" sz="2000">
                <a:latin typeface="Arial" charset="0"/>
              </a:rPr>
              <a:t>“</a:t>
            </a:r>
            <a:r>
              <a:rPr lang="en-US" altLang="ja-JP" sz="2000" u="sng">
                <a:latin typeface="Arial" charset="0"/>
              </a:rPr>
              <a:t>value</a:t>
            </a:r>
            <a:r>
              <a:rPr lang="ja-JP" altLang="en-US" sz="2000">
                <a:latin typeface="Arial" charset="0"/>
              </a:rPr>
              <a:t>”</a:t>
            </a:r>
            <a:r>
              <a:rPr lang="en-US" altLang="ja-JP" sz="2000">
                <a:latin typeface="Arial" charset="0"/>
              </a:rPr>
              <a:t> of the soul!</a:t>
            </a:r>
          </a:p>
          <a:p>
            <a:pPr lvl="2">
              <a:lnSpc>
                <a:spcPct val="80000"/>
              </a:lnSpc>
            </a:pPr>
            <a:r>
              <a:rPr lang="en-US" sz="2000">
                <a:latin typeface="Arial" charset="0"/>
              </a:rPr>
              <a:t>Would </a:t>
            </a:r>
            <a:r>
              <a:rPr lang="ja-JP" altLang="en-US" sz="2000">
                <a:latin typeface="Arial" charset="0"/>
              </a:rPr>
              <a:t>“</a:t>
            </a:r>
            <a:r>
              <a:rPr lang="en-US" altLang="ja-JP" sz="2000">
                <a:latin typeface="Arial" charset="0"/>
              </a:rPr>
              <a:t>honor</a:t>
            </a:r>
            <a:r>
              <a:rPr lang="ja-JP" altLang="en-US" sz="2000">
                <a:latin typeface="Arial" charset="0"/>
              </a:rPr>
              <a:t>”</a:t>
            </a:r>
            <a:r>
              <a:rPr lang="en-US" altLang="ja-JP" sz="2000">
                <a:latin typeface="Arial" charset="0"/>
              </a:rPr>
              <a:t> prohibit a child from arresting a parent for a crime?</a:t>
            </a:r>
          </a:p>
          <a:p>
            <a:pPr lvl="2">
              <a:lnSpc>
                <a:spcPct val="80000"/>
              </a:lnSpc>
            </a:pPr>
            <a:r>
              <a:rPr lang="ja-JP" altLang="en-US" sz="2000">
                <a:latin typeface="Arial" charset="0"/>
              </a:rPr>
              <a:t>“</a:t>
            </a:r>
            <a:r>
              <a:rPr lang="en-US" altLang="ja-JP" sz="2000">
                <a:latin typeface="Arial" charset="0"/>
              </a:rPr>
              <a:t>Honor</a:t>
            </a:r>
            <a:r>
              <a:rPr lang="ja-JP" altLang="en-US" sz="2000">
                <a:latin typeface="Arial" charset="0"/>
              </a:rPr>
              <a:t>”</a:t>
            </a:r>
            <a:r>
              <a:rPr lang="en-US" altLang="ja-JP" sz="2000">
                <a:latin typeface="Arial" charset="0"/>
              </a:rPr>
              <a:t> does not prohibit a child from withdrawing fellowship</a:t>
            </a:r>
            <a:endParaRPr lang="en-US" sz="2000">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8643">
                                            <p:txEl>
                                              <p:pRg st="1" end="1"/>
                                            </p:txEl>
                                          </p:spTgt>
                                        </p:tgtEl>
                                        <p:attrNameLst>
                                          <p:attrName>style.visibility</p:attrName>
                                        </p:attrNameLst>
                                      </p:cBhvr>
                                      <p:to>
                                        <p:strVal val="visible"/>
                                      </p:to>
                                    </p:set>
                                    <p:animEffect transition="in" filter="fade">
                                      <p:cBhvr>
                                        <p:cTn id="7" dur="500"/>
                                        <p:tgtEl>
                                          <p:spTgt spid="36864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8643">
                                            <p:txEl>
                                              <p:pRg st="2" end="2"/>
                                            </p:txEl>
                                          </p:spTgt>
                                        </p:tgtEl>
                                        <p:attrNameLst>
                                          <p:attrName>style.visibility</p:attrName>
                                        </p:attrNameLst>
                                      </p:cBhvr>
                                      <p:to>
                                        <p:strVal val="visible"/>
                                      </p:to>
                                    </p:set>
                                    <p:animEffect transition="in" filter="fade">
                                      <p:cBhvr>
                                        <p:cTn id="12" dur="500"/>
                                        <p:tgtEl>
                                          <p:spTgt spid="36864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8643">
                                            <p:txEl>
                                              <p:pRg st="3" end="3"/>
                                            </p:txEl>
                                          </p:spTgt>
                                        </p:tgtEl>
                                        <p:attrNameLst>
                                          <p:attrName>style.visibility</p:attrName>
                                        </p:attrNameLst>
                                      </p:cBhvr>
                                      <p:to>
                                        <p:strVal val="visible"/>
                                      </p:to>
                                    </p:set>
                                    <p:animEffect transition="in" filter="fade">
                                      <p:cBhvr>
                                        <p:cTn id="17" dur="500"/>
                                        <p:tgtEl>
                                          <p:spTgt spid="368643">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68643">
                                            <p:txEl>
                                              <p:pRg st="4" end="4"/>
                                            </p:txEl>
                                          </p:spTgt>
                                        </p:tgtEl>
                                        <p:attrNameLst>
                                          <p:attrName>style.visibility</p:attrName>
                                        </p:attrNameLst>
                                      </p:cBhvr>
                                      <p:to>
                                        <p:strVal val="visible"/>
                                      </p:to>
                                    </p:set>
                                    <p:animEffect transition="in" filter="fade">
                                      <p:cBhvr>
                                        <p:cTn id="20" dur="500"/>
                                        <p:tgtEl>
                                          <p:spTgt spid="36864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68643">
                                            <p:txEl>
                                              <p:pRg st="5" end="5"/>
                                            </p:txEl>
                                          </p:spTgt>
                                        </p:tgtEl>
                                        <p:attrNameLst>
                                          <p:attrName>style.visibility</p:attrName>
                                        </p:attrNameLst>
                                      </p:cBhvr>
                                      <p:to>
                                        <p:strVal val="visible"/>
                                      </p:to>
                                    </p:set>
                                    <p:animEffect transition="in" filter="fade">
                                      <p:cBhvr>
                                        <p:cTn id="23" dur="500"/>
                                        <p:tgtEl>
                                          <p:spTgt spid="368643">
                                            <p:txEl>
                                              <p:pRg st="5" end="5"/>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68643">
                                            <p:txEl>
                                              <p:pRg st="6" end="6"/>
                                            </p:txEl>
                                          </p:spTgt>
                                        </p:tgtEl>
                                        <p:attrNameLst>
                                          <p:attrName>style.visibility</p:attrName>
                                        </p:attrNameLst>
                                      </p:cBhvr>
                                      <p:to>
                                        <p:strVal val="visible"/>
                                      </p:to>
                                    </p:set>
                                    <p:animEffect transition="in" filter="fade">
                                      <p:cBhvr>
                                        <p:cTn id="28" dur="500"/>
                                        <p:tgtEl>
                                          <p:spTgt spid="368643">
                                            <p:txEl>
                                              <p:pRg st="6" end="6"/>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68643">
                                            <p:txEl>
                                              <p:pRg st="7" end="7"/>
                                            </p:txEl>
                                          </p:spTgt>
                                        </p:tgtEl>
                                        <p:attrNameLst>
                                          <p:attrName>style.visibility</p:attrName>
                                        </p:attrNameLst>
                                      </p:cBhvr>
                                      <p:to>
                                        <p:strVal val="visible"/>
                                      </p:to>
                                    </p:set>
                                    <p:animEffect transition="in" filter="fade">
                                      <p:cBhvr>
                                        <p:cTn id="33" dur="500"/>
                                        <p:tgtEl>
                                          <p:spTgt spid="3686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4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What About Family Members?</a:t>
            </a:r>
          </a:p>
        </p:txBody>
      </p:sp>
      <p:sp>
        <p:nvSpPr>
          <p:cNvPr id="369667" name="Rectangle 3"/>
          <p:cNvSpPr>
            <a:spLocks noGrp="1" noChangeArrowheads="1"/>
          </p:cNvSpPr>
          <p:nvPr>
            <p:ph type="body" idx="1"/>
          </p:nvPr>
        </p:nvSpPr>
        <p:spPr>
          <a:xfrm>
            <a:off x="533400" y="1524000"/>
            <a:ext cx="8229600" cy="4800600"/>
          </a:xfrm>
        </p:spPr>
        <p:txBody>
          <a:bodyPr/>
          <a:lstStyle/>
          <a:p>
            <a:pPr>
              <a:buFont typeface="Arial"/>
              <a:buChar char="•"/>
              <a:defRPr/>
            </a:pPr>
            <a:r>
              <a:rPr lang="en-US" sz="3600" b="1" dirty="0" smtClean="0">
                <a:ea typeface="+mn-ea"/>
              </a:rPr>
              <a:t> </a:t>
            </a:r>
            <a:r>
              <a:rPr lang="en-US" sz="3600" b="1" u="sng" dirty="0" smtClean="0">
                <a:ea typeface="+mn-ea"/>
              </a:rPr>
              <a:t>Child to Parent</a:t>
            </a:r>
          </a:p>
          <a:p>
            <a:pPr lvl="1">
              <a:defRPr/>
            </a:pPr>
            <a:r>
              <a:rPr lang="en-US" b="1" dirty="0" smtClean="0"/>
              <a:t>Principal concerning parents and children</a:t>
            </a:r>
          </a:p>
          <a:p>
            <a:pPr lvl="2">
              <a:buClr>
                <a:schemeClr val="tx1"/>
              </a:buClr>
              <a:defRPr/>
            </a:pPr>
            <a:r>
              <a:rPr lang="en-US" dirty="0" smtClean="0">
                <a:solidFill>
                  <a:schemeClr val="hlink"/>
                </a:solidFill>
              </a:rPr>
              <a:t>(Matt.10:34-37) (Lk.12:51-53) (Mk.3:31-35)</a:t>
            </a:r>
          </a:p>
          <a:p>
            <a:pPr lvl="1">
              <a:defRPr/>
            </a:pPr>
            <a:r>
              <a:rPr lang="en-US" b="1" dirty="0" smtClean="0"/>
              <a:t>Special Relationships </a:t>
            </a:r>
            <a:r>
              <a:rPr lang="en-US" b="1" dirty="0"/>
              <a:t>=</a:t>
            </a:r>
            <a:r>
              <a:rPr lang="en-US" b="1" dirty="0" smtClean="0"/>
              <a:t> special obligations</a:t>
            </a:r>
          </a:p>
          <a:p>
            <a:pPr lvl="2">
              <a:defRPr/>
            </a:pPr>
            <a:r>
              <a:rPr lang="en-US" dirty="0" smtClean="0"/>
              <a:t>These obligations are not a matter of choice</a:t>
            </a:r>
          </a:p>
          <a:p>
            <a:pPr lvl="2">
              <a:defRPr/>
            </a:pPr>
            <a:r>
              <a:rPr lang="en-US" dirty="0" smtClean="0"/>
              <a:t>If there is a special relationship that prohibits withdrawal then it is a sin to do it!</a:t>
            </a:r>
          </a:p>
          <a:p>
            <a:pPr lvl="2">
              <a:defRPr/>
            </a:pPr>
            <a:r>
              <a:rPr lang="en-US" dirty="0" smtClean="0"/>
              <a:t>If there is not a special relationship then it is required!</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9667">
                                            <p:txEl>
                                              <p:pRg st="1" end="1"/>
                                            </p:txEl>
                                          </p:spTgt>
                                        </p:tgtEl>
                                        <p:attrNameLst>
                                          <p:attrName>style.visibility</p:attrName>
                                        </p:attrNameLst>
                                      </p:cBhvr>
                                      <p:to>
                                        <p:strVal val="visible"/>
                                      </p:to>
                                    </p:set>
                                    <p:animEffect transition="in" filter="fade">
                                      <p:cBhvr>
                                        <p:cTn id="7" dur="500"/>
                                        <p:tgtEl>
                                          <p:spTgt spid="369667">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69667">
                                            <p:txEl>
                                              <p:pRg st="2" end="2"/>
                                            </p:txEl>
                                          </p:spTgt>
                                        </p:tgtEl>
                                        <p:attrNameLst>
                                          <p:attrName>style.visibility</p:attrName>
                                        </p:attrNameLst>
                                      </p:cBhvr>
                                      <p:to>
                                        <p:strVal val="visible"/>
                                      </p:to>
                                    </p:set>
                                    <p:animEffect transition="in" filter="fade">
                                      <p:cBhvr>
                                        <p:cTn id="10" dur="500"/>
                                        <p:tgtEl>
                                          <p:spTgt spid="369667">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69667">
                                            <p:txEl>
                                              <p:pRg st="3" end="3"/>
                                            </p:txEl>
                                          </p:spTgt>
                                        </p:tgtEl>
                                        <p:attrNameLst>
                                          <p:attrName>style.visibility</p:attrName>
                                        </p:attrNameLst>
                                      </p:cBhvr>
                                      <p:to>
                                        <p:strVal val="visible"/>
                                      </p:to>
                                    </p:set>
                                    <p:animEffect transition="in" filter="fade">
                                      <p:cBhvr>
                                        <p:cTn id="15" dur="500"/>
                                        <p:tgtEl>
                                          <p:spTgt spid="369667">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69667">
                                            <p:txEl>
                                              <p:pRg st="4" end="4"/>
                                            </p:txEl>
                                          </p:spTgt>
                                        </p:tgtEl>
                                        <p:attrNameLst>
                                          <p:attrName>style.visibility</p:attrName>
                                        </p:attrNameLst>
                                      </p:cBhvr>
                                      <p:to>
                                        <p:strVal val="visible"/>
                                      </p:to>
                                    </p:set>
                                    <p:animEffect transition="in" filter="fade">
                                      <p:cBhvr>
                                        <p:cTn id="20" dur="500"/>
                                        <p:tgtEl>
                                          <p:spTgt spid="369667">
                                            <p:txEl>
                                              <p:pRg st="4" end="4"/>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69667">
                                            <p:txEl>
                                              <p:pRg st="5" end="5"/>
                                            </p:txEl>
                                          </p:spTgt>
                                        </p:tgtEl>
                                        <p:attrNameLst>
                                          <p:attrName>style.visibility</p:attrName>
                                        </p:attrNameLst>
                                      </p:cBhvr>
                                      <p:to>
                                        <p:strVal val="visible"/>
                                      </p:to>
                                    </p:set>
                                    <p:animEffect transition="in" filter="fade">
                                      <p:cBhvr>
                                        <p:cTn id="25" dur="500"/>
                                        <p:tgtEl>
                                          <p:spTgt spid="369667">
                                            <p:txEl>
                                              <p:pRg st="5" end="5"/>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69667">
                                            <p:txEl>
                                              <p:pRg st="6" end="6"/>
                                            </p:txEl>
                                          </p:spTgt>
                                        </p:tgtEl>
                                        <p:attrNameLst>
                                          <p:attrName>style.visibility</p:attrName>
                                        </p:attrNameLst>
                                      </p:cBhvr>
                                      <p:to>
                                        <p:strVal val="visible"/>
                                      </p:to>
                                    </p:set>
                                    <p:animEffect transition="in" filter="fade">
                                      <p:cBhvr>
                                        <p:cTn id="30" dur="500"/>
                                        <p:tgtEl>
                                          <p:spTgt spid="3696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667"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ctrTitle"/>
          </p:nvPr>
        </p:nvSpPr>
        <p:spPr/>
        <p:txBody>
          <a:bodyPr/>
          <a:lstStyle/>
          <a:p>
            <a:r>
              <a:rPr lang="en-US">
                <a:latin typeface="Arial" charset="0"/>
              </a:rPr>
              <a:t>Church Discipline</a:t>
            </a:r>
          </a:p>
        </p:txBody>
      </p:sp>
      <p:sp>
        <p:nvSpPr>
          <p:cNvPr id="105474" name="Rectangle 3"/>
          <p:cNvSpPr>
            <a:spLocks noGrp="1" noChangeArrowheads="1"/>
          </p:cNvSpPr>
          <p:nvPr>
            <p:ph type="subTitle" idx="1"/>
          </p:nvPr>
        </p:nvSpPr>
        <p:spPr/>
        <p:txBody>
          <a:bodyPr/>
          <a:lstStyle/>
          <a:p>
            <a:r>
              <a:rPr lang="en-US">
                <a:latin typeface="Arial" charset="0"/>
              </a:rPr>
              <a:t>An extensive study of corrective church discipline</a:t>
            </a:r>
          </a:p>
        </p:txBody>
      </p:sp>
      <p:sp>
        <p:nvSpPr>
          <p:cNvPr id="105475" name="TextBox 3"/>
          <p:cNvSpPr txBox="1">
            <a:spLocks noChangeArrowheads="1"/>
          </p:cNvSpPr>
          <p:nvPr/>
        </p:nvSpPr>
        <p:spPr bwMode="auto">
          <a:xfrm>
            <a:off x="2057400" y="4876800"/>
            <a:ext cx="5029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3200" b="1" i="1">
                <a:solidFill>
                  <a:srgbClr val="0066CC"/>
                </a:solidFill>
              </a:rPr>
              <a:t>How Are We To Treat The Disorderly?</a:t>
            </a:r>
          </a:p>
        </p:txBody>
      </p:sp>
      <p:sp>
        <p:nvSpPr>
          <p:cNvPr id="2" name="Footer Placeholder 1"/>
          <p:cNvSpPr>
            <a:spLocks noGrp="1"/>
          </p:cNvSpPr>
          <p:nvPr>
            <p:ph type="ftr" sz="quarter" idx="11"/>
          </p:nvPr>
        </p:nvSpPr>
        <p:spPr/>
        <p:txBody>
          <a:bodyPr/>
          <a:lstStyle/>
          <a:p>
            <a:pPr>
              <a:defRPr/>
            </a:pPr>
            <a:r>
              <a:rPr lang="en-US" smtClean="0"/>
              <a:t>Prepared by Brett W. Hogland</a:t>
            </a:r>
            <a:endParaRPr lang="en-US"/>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Two Extremes</a:t>
            </a:r>
          </a:p>
        </p:txBody>
      </p:sp>
      <p:sp>
        <p:nvSpPr>
          <p:cNvPr id="25603" name="Rectangle 3"/>
          <p:cNvSpPr>
            <a:spLocks noGrp="1" noChangeArrowheads="1"/>
          </p:cNvSpPr>
          <p:nvPr>
            <p:ph type="body" idx="1"/>
          </p:nvPr>
        </p:nvSpPr>
        <p:spPr/>
        <p:txBody>
          <a:bodyPr/>
          <a:lstStyle/>
          <a:p>
            <a:pPr marL="533400" indent="-533400">
              <a:lnSpc>
                <a:spcPct val="90000"/>
              </a:lnSpc>
              <a:spcBef>
                <a:spcPct val="50000"/>
              </a:spcBef>
            </a:pPr>
            <a:r>
              <a:rPr lang="en-US" sz="3600">
                <a:latin typeface="Arial" charset="0"/>
              </a:rPr>
              <a:t>Misuse</a:t>
            </a:r>
          </a:p>
          <a:p>
            <a:pPr marL="914400" lvl="1" indent="-457200">
              <a:lnSpc>
                <a:spcPct val="90000"/>
              </a:lnSpc>
              <a:spcBef>
                <a:spcPct val="50000"/>
              </a:spcBef>
            </a:pPr>
            <a:r>
              <a:rPr lang="en-US">
                <a:latin typeface="Arial" charset="0"/>
              </a:rPr>
              <a:t>Wrong Motive </a:t>
            </a:r>
            <a:r>
              <a:rPr lang="en-US" i="1">
                <a:solidFill>
                  <a:schemeClr val="hlink"/>
                </a:solidFill>
                <a:latin typeface="Arial" charset="0"/>
              </a:rPr>
              <a:t>(2Thess.3:15)</a:t>
            </a:r>
          </a:p>
          <a:p>
            <a:pPr marL="914400" lvl="1" indent="-457200">
              <a:lnSpc>
                <a:spcPct val="90000"/>
              </a:lnSpc>
              <a:spcBef>
                <a:spcPct val="50000"/>
              </a:spcBef>
            </a:pPr>
            <a:r>
              <a:rPr lang="en-US">
                <a:latin typeface="Arial" charset="0"/>
              </a:rPr>
              <a:t>No Teaching, Encouraging, Exhortation </a:t>
            </a:r>
            <a:r>
              <a:rPr lang="en-US" i="1">
                <a:solidFill>
                  <a:schemeClr val="hlink"/>
                </a:solidFill>
                <a:latin typeface="Arial" charset="0"/>
              </a:rPr>
              <a:t>(Acts 18:26) (1Thess.5:14)</a:t>
            </a:r>
          </a:p>
          <a:p>
            <a:pPr marL="914400" lvl="1" indent="-457200">
              <a:lnSpc>
                <a:spcPct val="90000"/>
              </a:lnSpc>
              <a:spcBef>
                <a:spcPct val="50000"/>
              </a:spcBef>
            </a:pPr>
            <a:r>
              <a:rPr lang="en-US">
                <a:latin typeface="Arial" charset="0"/>
              </a:rPr>
              <a:t>Inconsistency </a:t>
            </a:r>
            <a:r>
              <a:rPr lang="en-US" i="1">
                <a:solidFill>
                  <a:schemeClr val="hlink"/>
                </a:solidFill>
                <a:latin typeface="Arial" charset="0"/>
              </a:rPr>
              <a:t>(Jas.2:1-13 esp. vv..1,9)</a:t>
            </a:r>
          </a:p>
          <a:p>
            <a:pPr marL="533400" indent="-533400">
              <a:lnSpc>
                <a:spcPct val="90000"/>
              </a:lnSpc>
              <a:spcBef>
                <a:spcPct val="50000"/>
              </a:spcBef>
            </a:pPr>
            <a:r>
              <a:rPr lang="en-US" sz="3600">
                <a:latin typeface="Arial" charset="0"/>
              </a:rPr>
              <a:t>Nonuse</a:t>
            </a:r>
          </a:p>
          <a:p>
            <a:pPr marL="914400" lvl="1" indent="-457200">
              <a:lnSpc>
                <a:spcPct val="90000"/>
              </a:lnSpc>
              <a:spcBef>
                <a:spcPct val="50000"/>
              </a:spcBef>
            </a:pPr>
            <a:r>
              <a:rPr lang="en-US">
                <a:latin typeface="Arial" charset="0"/>
              </a:rPr>
              <a:t>Ignore – hope it will go away </a:t>
            </a:r>
            <a:r>
              <a:rPr lang="en-US" i="1">
                <a:solidFill>
                  <a:schemeClr val="hlink"/>
                </a:solidFill>
                <a:latin typeface="Arial" charset="0"/>
              </a:rPr>
              <a:t>(1Cor.5:2)</a:t>
            </a:r>
          </a:p>
          <a:p>
            <a:pPr marL="914400" lvl="1" indent="-457200">
              <a:lnSpc>
                <a:spcPct val="90000"/>
              </a:lnSpc>
              <a:spcBef>
                <a:spcPct val="50000"/>
              </a:spcBef>
            </a:pPr>
            <a:r>
              <a:rPr lang="en-US">
                <a:latin typeface="Arial" charset="0"/>
              </a:rPr>
              <a:t>Fear The Consequences </a:t>
            </a:r>
            <a:r>
              <a:rPr lang="en-US" i="1">
                <a:solidFill>
                  <a:schemeClr val="hlink"/>
                </a:solidFill>
                <a:latin typeface="Arial" charset="0"/>
              </a:rPr>
              <a:t>(Matt.10:28)</a:t>
            </a:r>
            <a:endParaRPr lang="en-US">
              <a:solidFill>
                <a:schemeClr val="hlink"/>
              </a:solidFill>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10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fade">
                                      <p:cBhvr>
                                        <p:cTn id="12" dur="1000"/>
                                        <p:tgtEl>
                                          <p:spTgt spid="256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fade">
                                      <p:cBhvr>
                                        <p:cTn id="17" dur="1000"/>
                                        <p:tgtEl>
                                          <p:spTgt spid="256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fade">
                                      <p:cBhvr>
                                        <p:cTn id="22" dur="1000"/>
                                        <p:tgtEl>
                                          <p:spTgt spid="2560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fade">
                                      <p:cBhvr>
                                        <p:cTn id="27" dur="1000"/>
                                        <p:tgtEl>
                                          <p:spTgt spid="2560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603">
                                            <p:txEl>
                                              <p:pRg st="5" end="5"/>
                                            </p:txEl>
                                          </p:spTgt>
                                        </p:tgtEl>
                                        <p:attrNameLst>
                                          <p:attrName>style.visibility</p:attrName>
                                        </p:attrNameLst>
                                      </p:cBhvr>
                                      <p:to>
                                        <p:strVal val="visible"/>
                                      </p:to>
                                    </p:set>
                                    <p:animEffect transition="in" filter="fade">
                                      <p:cBhvr>
                                        <p:cTn id="32" dur="1000"/>
                                        <p:tgtEl>
                                          <p:spTgt spid="2560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5603">
                                            <p:txEl>
                                              <p:pRg st="6" end="6"/>
                                            </p:txEl>
                                          </p:spTgt>
                                        </p:tgtEl>
                                        <p:attrNameLst>
                                          <p:attrName>style.visibility</p:attrName>
                                        </p:attrNameLst>
                                      </p:cBhvr>
                                      <p:to>
                                        <p:strVal val="visible"/>
                                      </p:to>
                                    </p:set>
                                    <p:animEffect transition="in" filter="fade">
                                      <p:cBhvr>
                                        <p:cTn id="37" dur="1000"/>
                                        <p:tgtEl>
                                          <p:spTgt spid="256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533400" y="76200"/>
            <a:ext cx="7620000" cy="1143000"/>
          </a:xfrm>
        </p:spPr>
        <p:txBody>
          <a:bodyPr/>
          <a:lstStyle/>
          <a:p>
            <a:pPr>
              <a:defRPr/>
            </a:pPr>
            <a:r>
              <a:rPr lang="en-US" b="1" dirty="0">
                <a:effectLst>
                  <a:outerShdw blurRad="50800" dist="38100" dir="2700000" algn="tl" rotWithShape="0">
                    <a:prstClr val="black">
                      <a:alpha val="40000"/>
                    </a:prstClr>
                  </a:outerShdw>
                </a:effectLst>
                <a:latin typeface="Arial" charset="0"/>
              </a:rPr>
              <a:t>How Are We To Treat The Disorderly?</a:t>
            </a:r>
          </a:p>
        </p:txBody>
      </p:sp>
      <p:sp>
        <p:nvSpPr>
          <p:cNvPr id="186371" name="Rectangle 3"/>
          <p:cNvSpPr>
            <a:spLocks noGrp="1" noChangeArrowheads="1"/>
          </p:cNvSpPr>
          <p:nvPr>
            <p:ph type="body" idx="1"/>
          </p:nvPr>
        </p:nvSpPr>
        <p:spPr/>
        <p:txBody>
          <a:bodyPr/>
          <a:lstStyle/>
          <a:p>
            <a:pPr algn="ctr">
              <a:lnSpc>
                <a:spcPct val="90000"/>
              </a:lnSpc>
              <a:buFontTx/>
              <a:buNone/>
              <a:defRPr/>
            </a:pPr>
            <a:r>
              <a:rPr lang="ja-JP" altLang="en-US" b="1" i="1" dirty="0">
                <a:latin typeface="Arial" charset="0"/>
              </a:rPr>
              <a:t>“</a:t>
            </a:r>
            <a:r>
              <a:rPr lang="en-US" b="1" i="1" u="sng" dirty="0">
                <a:latin typeface="Arial" charset="0"/>
              </a:rPr>
              <a:t>…let him be to you like a heathen and a tax collector</a:t>
            </a:r>
            <a:r>
              <a:rPr lang="en-US" b="1" i="1" dirty="0">
                <a:latin typeface="Arial" charset="0"/>
              </a:rPr>
              <a:t>.</a:t>
            </a:r>
            <a:r>
              <a:rPr lang="ja-JP" altLang="en-US" b="1" i="1" dirty="0">
                <a:latin typeface="Arial" charset="0"/>
              </a:rPr>
              <a:t>”</a:t>
            </a:r>
            <a:r>
              <a:rPr lang="en-US" b="1" i="1" dirty="0">
                <a:latin typeface="Arial" charset="0"/>
              </a:rPr>
              <a:t> </a:t>
            </a:r>
            <a:r>
              <a:rPr lang="en-US" b="1" i="1" dirty="0">
                <a:solidFill>
                  <a:schemeClr val="hlink"/>
                </a:solidFill>
                <a:effectLst>
                  <a:outerShdw blurRad="38100" dist="38100" dir="2700000" algn="tl">
                    <a:srgbClr val="DDDDDD"/>
                  </a:outerShdw>
                </a:effectLst>
                <a:latin typeface="Arial" charset="0"/>
              </a:rPr>
              <a:t>(</a:t>
            </a:r>
            <a:r>
              <a:rPr lang="en-US" b="1" i="1" dirty="0" smtClean="0">
                <a:solidFill>
                  <a:schemeClr val="hlink"/>
                </a:solidFill>
                <a:effectLst>
                  <a:outerShdw blurRad="38100" dist="38100" dir="2700000" algn="tl">
                    <a:srgbClr val="DDDDDD"/>
                  </a:outerShdw>
                </a:effectLst>
                <a:latin typeface="Arial" charset="0"/>
              </a:rPr>
              <a:t>Matt</a:t>
            </a:r>
            <a:r>
              <a:rPr lang="en-US" b="1" i="1" dirty="0">
                <a:solidFill>
                  <a:schemeClr val="hlink"/>
                </a:solidFill>
                <a:effectLst>
                  <a:outerShdw blurRad="38100" dist="38100" dir="2700000" algn="tl">
                    <a:srgbClr val="DDDDDD"/>
                  </a:outerShdw>
                </a:effectLst>
                <a:latin typeface="Arial" charset="0"/>
              </a:rPr>
              <a:t>.18:17)</a:t>
            </a:r>
          </a:p>
          <a:p>
            <a:pPr>
              <a:lnSpc>
                <a:spcPct val="90000"/>
              </a:lnSpc>
              <a:defRPr/>
            </a:pPr>
            <a:endParaRPr lang="en-US" sz="2800" dirty="0">
              <a:effectLst>
                <a:outerShdw blurRad="38100" dist="38100" dir="2700000" algn="tl">
                  <a:srgbClr val="DDDDDD"/>
                </a:outerShdw>
              </a:effectLst>
              <a:latin typeface="Arial" charset="0"/>
            </a:endParaRPr>
          </a:p>
          <a:p>
            <a:pPr>
              <a:lnSpc>
                <a:spcPct val="90000"/>
              </a:lnSpc>
              <a:defRPr/>
            </a:pPr>
            <a:r>
              <a:rPr lang="en-US" dirty="0">
                <a:latin typeface="Arial" charset="0"/>
              </a:rPr>
              <a:t>Jesus knew their culture, tradition and law. </a:t>
            </a:r>
            <a:r>
              <a:rPr lang="en-US" i="1" dirty="0">
                <a:solidFill>
                  <a:schemeClr val="hlink"/>
                </a:solidFill>
                <a:latin typeface="Arial" charset="0"/>
              </a:rPr>
              <a:t>(</a:t>
            </a:r>
            <a:r>
              <a:rPr lang="en-US" i="1" dirty="0" smtClean="0">
                <a:solidFill>
                  <a:schemeClr val="hlink"/>
                </a:solidFill>
                <a:latin typeface="Arial" charset="0"/>
              </a:rPr>
              <a:t>Jn.</a:t>
            </a:r>
            <a:r>
              <a:rPr lang="en-US" i="1" dirty="0">
                <a:solidFill>
                  <a:schemeClr val="hlink"/>
                </a:solidFill>
                <a:latin typeface="Arial" charset="0"/>
              </a:rPr>
              <a:t>18:28)(</a:t>
            </a:r>
            <a:r>
              <a:rPr lang="en-US" i="1" dirty="0" smtClean="0">
                <a:solidFill>
                  <a:schemeClr val="hlink"/>
                </a:solidFill>
                <a:latin typeface="Arial" charset="0"/>
              </a:rPr>
              <a:t>Acts 10</a:t>
            </a:r>
            <a:r>
              <a:rPr lang="en-US" i="1" dirty="0">
                <a:solidFill>
                  <a:schemeClr val="hlink"/>
                </a:solidFill>
                <a:latin typeface="Arial" charset="0"/>
              </a:rPr>
              <a:t>:28;11:3)</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6371">
                                            <p:txEl>
                                              <p:pRg st="0" end="0"/>
                                            </p:txEl>
                                          </p:spTgt>
                                        </p:tgtEl>
                                        <p:attrNameLst>
                                          <p:attrName>style.visibility</p:attrName>
                                        </p:attrNameLst>
                                      </p:cBhvr>
                                      <p:to>
                                        <p:strVal val="visible"/>
                                      </p:to>
                                    </p:set>
                                    <p:animEffect transition="in" filter="fade">
                                      <p:cBhvr>
                                        <p:cTn id="7" dur="500"/>
                                        <p:tgtEl>
                                          <p:spTgt spid="1863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6371">
                                            <p:txEl>
                                              <p:pRg st="2" end="2"/>
                                            </p:txEl>
                                          </p:spTgt>
                                        </p:tgtEl>
                                        <p:attrNameLst>
                                          <p:attrName>style.visibility</p:attrName>
                                        </p:attrNameLst>
                                      </p:cBhvr>
                                      <p:to>
                                        <p:strVal val="visible"/>
                                      </p:to>
                                    </p:set>
                                    <p:animEffect transition="in" filter="fade">
                                      <p:cBhvr>
                                        <p:cTn id="12" dur="500"/>
                                        <p:tgtEl>
                                          <p:spTgt spid="1863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533400" y="76200"/>
            <a:ext cx="7620000" cy="1143000"/>
          </a:xfrm>
        </p:spPr>
        <p:txBody>
          <a:bodyPr/>
          <a:lstStyle/>
          <a:p>
            <a:r>
              <a:rPr lang="en-US" sz="3600" b="1" i="1">
                <a:effectLst>
                  <a:outerShdw blurRad="38100" dist="38100" dir="2700000" algn="tl">
                    <a:srgbClr val="DDDDDD"/>
                  </a:outerShdw>
                </a:effectLst>
                <a:latin typeface="Arial" charset="0"/>
              </a:rPr>
              <a:t>“…like a heathen and a tax collector.” </a:t>
            </a:r>
            <a:r>
              <a:rPr lang="en-US" sz="2800" b="1">
                <a:solidFill>
                  <a:srgbClr val="0066CC"/>
                </a:solidFill>
                <a:effectLst>
                  <a:outerShdw blurRad="38100" dist="38100" dir="2700000" algn="tl">
                    <a:srgbClr val="DDDDDD"/>
                  </a:outerShdw>
                </a:effectLst>
                <a:latin typeface="Arial" charset="0"/>
              </a:rPr>
              <a:t>(Matt.18:17)</a:t>
            </a:r>
          </a:p>
        </p:txBody>
      </p:sp>
      <p:sp>
        <p:nvSpPr>
          <p:cNvPr id="333827" name="Rectangle 3"/>
          <p:cNvSpPr>
            <a:spLocks noGrp="1" noChangeArrowheads="1"/>
          </p:cNvSpPr>
          <p:nvPr>
            <p:ph type="body" idx="1"/>
          </p:nvPr>
        </p:nvSpPr>
        <p:spPr/>
        <p:txBody>
          <a:bodyPr/>
          <a:lstStyle/>
          <a:p>
            <a:pPr>
              <a:lnSpc>
                <a:spcPct val="80000"/>
              </a:lnSpc>
            </a:pPr>
            <a:r>
              <a:rPr lang="en-US" b="1">
                <a:latin typeface="Arial" charset="0"/>
              </a:rPr>
              <a:t>The pattern explains the action:</a:t>
            </a:r>
          </a:p>
          <a:p>
            <a:pPr lvl="1">
              <a:lnSpc>
                <a:spcPct val="80000"/>
              </a:lnSpc>
              <a:buClr>
                <a:schemeClr val="tx1"/>
              </a:buClr>
            </a:pPr>
            <a:r>
              <a:rPr lang="en-US" sz="2400">
                <a:solidFill>
                  <a:schemeClr val="hlink"/>
                </a:solidFill>
                <a:latin typeface="Arial" charset="0"/>
              </a:rPr>
              <a:t>(Rom.16:17-18)</a:t>
            </a:r>
            <a:r>
              <a:rPr lang="en-US" sz="2400" i="1">
                <a:latin typeface="Arial" charset="0"/>
              </a:rPr>
              <a:t> </a:t>
            </a:r>
            <a:r>
              <a:rPr lang="ja-JP" altLang="en-US" sz="2400" i="1">
                <a:latin typeface="Arial" charset="0"/>
              </a:rPr>
              <a:t>“</a:t>
            </a:r>
            <a:r>
              <a:rPr lang="en-US" altLang="ja-JP" sz="2400" i="1">
                <a:latin typeface="Arial" charset="0"/>
              </a:rPr>
              <a:t>…note those…and avoid them.</a:t>
            </a:r>
            <a:r>
              <a:rPr lang="ja-JP" altLang="en-US" sz="2400" i="1">
                <a:latin typeface="Arial" charset="0"/>
              </a:rPr>
              <a:t>”</a:t>
            </a:r>
            <a:endParaRPr lang="en-US" altLang="ja-JP" sz="2400" i="1">
              <a:latin typeface="Arial" charset="0"/>
            </a:endParaRPr>
          </a:p>
          <a:p>
            <a:pPr lvl="1">
              <a:lnSpc>
                <a:spcPct val="80000"/>
              </a:lnSpc>
              <a:buClr>
                <a:schemeClr val="tx1"/>
              </a:buClr>
            </a:pPr>
            <a:r>
              <a:rPr lang="en-US" sz="2400">
                <a:solidFill>
                  <a:schemeClr val="hlink"/>
                </a:solidFill>
                <a:latin typeface="Arial" charset="0"/>
              </a:rPr>
              <a:t>(1Cor.5:1-13)</a:t>
            </a:r>
            <a:r>
              <a:rPr lang="en-US" sz="2400" i="1">
                <a:latin typeface="Arial" charset="0"/>
              </a:rPr>
              <a:t> </a:t>
            </a:r>
            <a:r>
              <a:rPr lang="ja-JP" altLang="en-US" sz="2400" i="1">
                <a:latin typeface="Arial" charset="0"/>
              </a:rPr>
              <a:t>“</a:t>
            </a:r>
            <a:r>
              <a:rPr lang="en-US" altLang="ja-JP" sz="2400" i="1">
                <a:latin typeface="Arial" charset="0"/>
              </a:rPr>
              <a:t>…not to keep company with…not even to eat with such a person</a:t>
            </a:r>
            <a:r>
              <a:rPr lang="ja-JP" altLang="en-US" sz="2400" i="1">
                <a:latin typeface="Arial" charset="0"/>
              </a:rPr>
              <a:t>”</a:t>
            </a:r>
            <a:endParaRPr lang="en-US" altLang="ja-JP" sz="2400">
              <a:solidFill>
                <a:schemeClr val="hlink"/>
              </a:solidFill>
              <a:latin typeface="Arial" charset="0"/>
            </a:endParaRPr>
          </a:p>
          <a:p>
            <a:pPr lvl="1">
              <a:lnSpc>
                <a:spcPct val="80000"/>
              </a:lnSpc>
              <a:buClr>
                <a:schemeClr val="tx1"/>
              </a:buClr>
            </a:pPr>
            <a:r>
              <a:rPr lang="en-US" sz="2400">
                <a:solidFill>
                  <a:schemeClr val="hlink"/>
                </a:solidFill>
                <a:latin typeface="Arial" charset="0"/>
              </a:rPr>
              <a:t>(Eph.5:11)</a:t>
            </a:r>
            <a:r>
              <a:rPr lang="en-US" sz="2400">
                <a:latin typeface="Arial" charset="0"/>
              </a:rPr>
              <a:t> </a:t>
            </a:r>
            <a:r>
              <a:rPr lang="ja-JP" altLang="en-US" sz="2400" i="1">
                <a:latin typeface="Arial" charset="0"/>
              </a:rPr>
              <a:t>“</a:t>
            </a:r>
            <a:r>
              <a:rPr lang="en-US" altLang="ja-JP" sz="2400" i="1">
                <a:latin typeface="Arial" charset="0"/>
              </a:rPr>
              <a:t>And have no fellowship with…</a:t>
            </a:r>
            <a:r>
              <a:rPr lang="ja-JP" altLang="en-US" sz="2400" i="1">
                <a:latin typeface="Arial" charset="0"/>
              </a:rPr>
              <a:t>”</a:t>
            </a:r>
            <a:endParaRPr lang="en-US" altLang="ja-JP" sz="2400" i="1">
              <a:latin typeface="Arial" charset="0"/>
            </a:endParaRPr>
          </a:p>
          <a:p>
            <a:pPr lvl="1">
              <a:lnSpc>
                <a:spcPct val="80000"/>
              </a:lnSpc>
              <a:buClr>
                <a:schemeClr val="tx1"/>
              </a:buClr>
            </a:pPr>
            <a:r>
              <a:rPr lang="en-US" sz="2400">
                <a:solidFill>
                  <a:schemeClr val="hlink"/>
                </a:solidFill>
                <a:latin typeface="Arial" charset="0"/>
              </a:rPr>
              <a:t>(2Thess.3:6,14-15)</a:t>
            </a:r>
            <a:r>
              <a:rPr lang="en-US" sz="2400">
                <a:latin typeface="Arial" charset="0"/>
              </a:rPr>
              <a:t> </a:t>
            </a:r>
            <a:r>
              <a:rPr lang="ja-JP" altLang="en-US" sz="2400" i="1">
                <a:latin typeface="Arial" charset="0"/>
              </a:rPr>
              <a:t>“</a:t>
            </a:r>
            <a:r>
              <a:rPr lang="en-US" altLang="ja-JP" sz="2400" i="1">
                <a:latin typeface="Arial" charset="0"/>
              </a:rPr>
              <a:t>…withdraw…do not keep company with him…</a:t>
            </a:r>
            <a:r>
              <a:rPr lang="ja-JP" altLang="en-US" sz="2400" i="1">
                <a:latin typeface="Arial" charset="0"/>
              </a:rPr>
              <a:t>”</a:t>
            </a:r>
            <a:endParaRPr lang="en-US" altLang="ja-JP" sz="2400" i="1">
              <a:latin typeface="Arial" charset="0"/>
            </a:endParaRPr>
          </a:p>
          <a:p>
            <a:pPr lvl="1">
              <a:lnSpc>
                <a:spcPct val="80000"/>
              </a:lnSpc>
              <a:buClr>
                <a:schemeClr val="tx1"/>
              </a:buClr>
            </a:pPr>
            <a:r>
              <a:rPr lang="en-US" sz="2400">
                <a:solidFill>
                  <a:schemeClr val="hlink"/>
                </a:solidFill>
                <a:latin typeface="Arial" charset="0"/>
              </a:rPr>
              <a:t>(2Tim.3:1-5)</a:t>
            </a:r>
            <a:r>
              <a:rPr lang="en-US" sz="2400" i="1">
                <a:latin typeface="Arial" charset="0"/>
              </a:rPr>
              <a:t> </a:t>
            </a:r>
            <a:r>
              <a:rPr lang="ja-JP" altLang="en-US" sz="2400" i="1">
                <a:latin typeface="Arial" charset="0"/>
              </a:rPr>
              <a:t>“</a:t>
            </a:r>
            <a:r>
              <a:rPr lang="en-US" altLang="ja-JP" sz="2400" i="1">
                <a:latin typeface="Arial" charset="0"/>
              </a:rPr>
              <a:t>And from such people turn away!</a:t>
            </a:r>
            <a:r>
              <a:rPr lang="ja-JP" altLang="en-US" sz="2400" i="1">
                <a:latin typeface="Arial" charset="0"/>
              </a:rPr>
              <a:t>”</a:t>
            </a:r>
            <a:endParaRPr lang="en-US" altLang="ja-JP" sz="2400" i="1">
              <a:latin typeface="Arial" charset="0"/>
            </a:endParaRPr>
          </a:p>
          <a:p>
            <a:pPr lvl="1">
              <a:lnSpc>
                <a:spcPct val="80000"/>
              </a:lnSpc>
              <a:buClr>
                <a:schemeClr val="tx1"/>
              </a:buClr>
            </a:pPr>
            <a:r>
              <a:rPr lang="en-US" sz="2400">
                <a:solidFill>
                  <a:schemeClr val="hlink"/>
                </a:solidFill>
                <a:latin typeface="Arial" charset="0"/>
              </a:rPr>
              <a:t>(Titus 3:10-11)</a:t>
            </a:r>
            <a:r>
              <a:rPr lang="en-US" sz="2400" i="1">
                <a:latin typeface="Arial" charset="0"/>
              </a:rPr>
              <a:t> </a:t>
            </a:r>
            <a:r>
              <a:rPr lang="ja-JP" altLang="en-US" sz="2400" i="1">
                <a:latin typeface="Arial" charset="0"/>
              </a:rPr>
              <a:t>“</a:t>
            </a:r>
            <a:r>
              <a:rPr lang="en-US" altLang="ja-JP" sz="2400" i="1">
                <a:latin typeface="Arial" charset="0"/>
              </a:rPr>
              <a:t>Reject…</a:t>
            </a:r>
            <a:r>
              <a:rPr lang="ja-JP" altLang="en-US" sz="2400" i="1">
                <a:latin typeface="Arial" charset="0"/>
              </a:rPr>
              <a:t>”</a:t>
            </a:r>
            <a:endParaRPr lang="en-US" altLang="ja-JP" sz="2400" i="1">
              <a:latin typeface="Arial" charset="0"/>
            </a:endParaRPr>
          </a:p>
          <a:p>
            <a:pPr lvl="1">
              <a:lnSpc>
                <a:spcPct val="80000"/>
              </a:lnSpc>
              <a:buClr>
                <a:schemeClr val="tx1"/>
              </a:buClr>
            </a:pPr>
            <a:r>
              <a:rPr lang="en-US" sz="2400">
                <a:solidFill>
                  <a:schemeClr val="hlink"/>
                </a:solidFill>
                <a:latin typeface="Arial" charset="0"/>
              </a:rPr>
              <a:t>(2Jn.1:9-11)</a:t>
            </a:r>
            <a:r>
              <a:rPr lang="en-US" sz="2400" i="1">
                <a:latin typeface="Arial" charset="0"/>
              </a:rPr>
              <a:t> </a:t>
            </a:r>
            <a:r>
              <a:rPr lang="ja-JP" altLang="en-US" sz="2400" i="1">
                <a:latin typeface="Arial" charset="0"/>
              </a:rPr>
              <a:t>“</a:t>
            </a:r>
            <a:r>
              <a:rPr lang="en-US" altLang="ja-JP" sz="2400" i="1">
                <a:latin typeface="Arial" charset="0"/>
              </a:rPr>
              <a:t>…do not receive him into your house nor greet him</a:t>
            </a:r>
            <a:r>
              <a:rPr lang="ja-JP" altLang="en-US" sz="2400" i="1">
                <a:latin typeface="Arial" charset="0"/>
              </a:rPr>
              <a:t>”</a:t>
            </a:r>
            <a:endParaRPr lang="en-US" sz="2400" i="1">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3827">
                                            <p:txEl>
                                              <p:pRg st="0" end="0"/>
                                            </p:txEl>
                                          </p:spTgt>
                                        </p:tgtEl>
                                        <p:attrNameLst>
                                          <p:attrName>style.visibility</p:attrName>
                                        </p:attrNameLst>
                                      </p:cBhvr>
                                      <p:to>
                                        <p:strVal val="visible"/>
                                      </p:to>
                                    </p:set>
                                    <p:animEffect transition="in" filter="fade">
                                      <p:cBhvr>
                                        <p:cTn id="7" dur="500"/>
                                        <p:tgtEl>
                                          <p:spTgt spid="33382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3827">
                                            <p:txEl>
                                              <p:pRg st="1" end="1"/>
                                            </p:txEl>
                                          </p:spTgt>
                                        </p:tgtEl>
                                        <p:attrNameLst>
                                          <p:attrName>style.visibility</p:attrName>
                                        </p:attrNameLst>
                                      </p:cBhvr>
                                      <p:to>
                                        <p:strVal val="visible"/>
                                      </p:to>
                                    </p:set>
                                    <p:animEffect transition="in" filter="fade">
                                      <p:cBhvr>
                                        <p:cTn id="10" dur="500"/>
                                        <p:tgtEl>
                                          <p:spTgt spid="33382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33827">
                                            <p:txEl>
                                              <p:pRg st="2" end="2"/>
                                            </p:txEl>
                                          </p:spTgt>
                                        </p:tgtEl>
                                        <p:attrNameLst>
                                          <p:attrName>style.visibility</p:attrName>
                                        </p:attrNameLst>
                                      </p:cBhvr>
                                      <p:to>
                                        <p:strVal val="visible"/>
                                      </p:to>
                                    </p:set>
                                    <p:animEffect transition="in" filter="fade">
                                      <p:cBhvr>
                                        <p:cTn id="13" dur="500"/>
                                        <p:tgtEl>
                                          <p:spTgt spid="333827">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33827">
                                            <p:txEl>
                                              <p:pRg st="3" end="3"/>
                                            </p:txEl>
                                          </p:spTgt>
                                        </p:tgtEl>
                                        <p:attrNameLst>
                                          <p:attrName>style.visibility</p:attrName>
                                        </p:attrNameLst>
                                      </p:cBhvr>
                                      <p:to>
                                        <p:strVal val="visible"/>
                                      </p:to>
                                    </p:set>
                                    <p:animEffect transition="in" filter="fade">
                                      <p:cBhvr>
                                        <p:cTn id="16" dur="500"/>
                                        <p:tgtEl>
                                          <p:spTgt spid="333827">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33827">
                                            <p:txEl>
                                              <p:pRg st="4" end="4"/>
                                            </p:txEl>
                                          </p:spTgt>
                                        </p:tgtEl>
                                        <p:attrNameLst>
                                          <p:attrName>style.visibility</p:attrName>
                                        </p:attrNameLst>
                                      </p:cBhvr>
                                      <p:to>
                                        <p:strVal val="visible"/>
                                      </p:to>
                                    </p:set>
                                    <p:animEffect transition="in" filter="fade">
                                      <p:cBhvr>
                                        <p:cTn id="19" dur="500"/>
                                        <p:tgtEl>
                                          <p:spTgt spid="333827">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33827">
                                            <p:txEl>
                                              <p:pRg st="5" end="5"/>
                                            </p:txEl>
                                          </p:spTgt>
                                        </p:tgtEl>
                                        <p:attrNameLst>
                                          <p:attrName>style.visibility</p:attrName>
                                        </p:attrNameLst>
                                      </p:cBhvr>
                                      <p:to>
                                        <p:strVal val="visible"/>
                                      </p:to>
                                    </p:set>
                                    <p:animEffect transition="in" filter="fade">
                                      <p:cBhvr>
                                        <p:cTn id="22" dur="500"/>
                                        <p:tgtEl>
                                          <p:spTgt spid="333827">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33827">
                                            <p:txEl>
                                              <p:pRg st="6" end="6"/>
                                            </p:txEl>
                                          </p:spTgt>
                                        </p:tgtEl>
                                        <p:attrNameLst>
                                          <p:attrName>style.visibility</p:attrName>
                                        </p:attrNameLst>
                                      </p:cBhvr>
                                      <p:to>
                                        <p:strVal val="visible"/>
                                      </p:to>
                                    </p:set>
                                    <p:animEffect transition="in" filter="fade">
                                      <p:cBhvr>
                                        <p:cTn id="25" dur="500"/>
                                        <p:tgtEl>
                                          <p:spTgt spid="333827">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33827">
                                            <p:txEl>
                                              <p:pRg st="7" end="7"/>
                                            </p:txEl>
                                          </p:spTgt>
                                        </p:tgtEl>
                                        <p:attrNameLst>
                                          <p:attrName>style.visibility</p:attrName>
                                        </p:attrNameLst>
                                      </p:cBhvr>
                                      <p:to>
                                        <p:strVal val="visible"/>
                                      </p:to>
                                    </p:set>
                                    <p:animEffect transition="in" filter="fade">
                                      <p:cBhvr>
                                        <p:cTn id="28" dur="500"/>
                                        <p:tgtEl>
                                          <p:spTgt spid="33382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27"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533400" y="76200"/>
            <a:ext cx="7620000" cy="1143000"/>
          </a:xfrm>
        </p:spPr>
        <p:txBody>
          <a:bodyPr/>
          <a:lstStyle/>
          <a:p>
            <a:pPr>
              <a:defRPr/>
            </a:pPr>
            <a:r>
              <a:rPr lang="en-US" b="1" dirty="0">
                <a:effectLst>
                  <a:outerShdw blurRad="50800" dist="38100" dir="2700000" algn="tl" rotWithShape="0">
                    <a:prstClr val="black">
                      <a:alpha val="40000"/>
                    </a:prstClr>
                  </a:outerShdw>
                </a:effectLst>
                <a:latin typeface="Arial" charset="0"/>
              </a:rPr>
              <a:t>How Are We To Treat The Disorderly?</a:t>
            </a:r>
          </a:p>
        </p:txBody>
      </p:sp>
      <p:sp>
        <p:nvSpPr>
          <p:cNvPr id="187395" name="Rectangle 3"/>
          <p:cNvSpPr>
            <a:spLocks noGrp="1" noChangeArrowheads="1"/>
          </p:cNvSpPr>
          <p:nvPr>
            <p:ph type="body" idx="1"/>
          </p:nvPr>
        </p:nvSpPr>
        <p:spPr/>
        <p:txBody>
          <a:bodyPr/>
          <a:lstStyle/>
          <a:p>
            <a:pPr algn="ctr">
              <a:spcAft>
                <a:spcPts val="1200"/>
              </a:spcAft>
              <a:buFontTx/>
              <a:buNone/>
            </a:pPr>
            <a:r>
              <a:rPr lang="ja-JP" altLang="en-US" sz="2800" b="1" i="1" u="sng">
                <a:latin typeface="Arial" charset="0"/>
              </a:rPr>
              <a:t>“</a:t>
            </a:r>
            <a:r>
              <a:rPr lang="en-US" altLang="ja-JP" sz="2800" b="1" i="1" u="sng">
                <a:latin typeface="Arial" charset="0"/>
              </a:rPr>
              <a:t>…Admonish Him As A Brother.</a:t>
            </a:r>
            <a:r>
              <a:rPr lang="ja-JP" altLang="en-US" sz="2800" b="1" i="1" u="sng">
                <a:latin typeface="Arial" charset="0"/>
              </a:rPr>
              <a:t>”</a:t>
            </a:r>
            <a:r>
              <a:rPr lang="en-US" altLang="ja-JP" sz="2800" b="1" i="1">
                <a:latin typeface="Arial" charset="0"/>
              </a:rPr>
              <a:t> </a:t>
            </a:r>
            <a:r>
              <a:rPr lang="en-US" altLang="ja-JP" sz="2400" i="1">
                <a:solidFill>
                  <a:schemeClr val="hlink"/>
                </a:solidFill>
                <a:latin typeface="Arial" charset="0"/>
              </a:rPr>
              <a:t>(2Th.3:15)</a:t>
            </a:r>
            <a:endParaRPr lang="en-US" altLang="ja-JP" sz="2800" i="1">
              <a:solidFill>
                <a:schemeClr val="hlink"/>
              </a:solidFill>
              <a:latin typeface="Arial" charset="0"/>
            </a:endParaRPr>
          </a:p>
          <a:p>
            <a:r>
              <a:rPr lang="en-US" sz="2800" b="1">
                <a:latin typeface="Arial" charset="0"/>
              </a:rPr>
              <a:t>Loophole for social interaction?</a:t>
            </a:r>
          </a:p>
          <a:p>
            <a:pPr lvl="1"/>
            <a:r>
              <a:rPr lang="en-US" i="1">
                <a:latin typeface="Arial" charset="0"/>
              </a:rPr>
              <a:t>All other passages exclude social interaction. This passage doesn</a:t>
            </a:r>
            <a:r>
              <a:rPr lang="ja-JP" altLang="en-US" i="1">
                <a:latin typeface="Arial" charset="0"/>
              </a:rPr>
              <a:t>’</a:t>
            </a:r>
            <a:r>
              <a:rPr lang="en-US" altLang="ja-JP" i="1">
                <a:latin typeface="Arial" charset="0"/>
              </a:rPr>
              <a:t>t bring in anything but admonition. Must we have </a:t>
            </a:r>
            <a:r>
              <a:rPr lang="en-US" altLang="ja-JP" i="1" u="sng">
                <a:latin typeface="Arial" charset="0"/>
              </a:rPr>
              <a:t>social</a:t>
            </a:r>
            <a:r>
              <a:rPr lang="en-US" altLang="ja-JP" i="1">
                <a:latin typeface="Arial" charset="0"/>
              </a:rPr>
              <a:t> interaction to admonish???</a:t>
            </a:r>
          </a:p>
          <a:p>
            <a:r>
              <a:rPr lang="en-US" sz="2800" b="1">
                <a:latin typeface="Arial" charset="0"/>
              </a:rPr>
              <a:t>A Divine explanation of the action</a:t>
            </a:r>
          </a:p>
          <a:p>
            <a:pPr lvl="1"/>
            <a:r>
              <a:rPr lang="en-US" i="1">
                <a:solidFill>
                  <a:schemeClr val="hlink"/>
                </a:solidFill>
                <a:latin typeface="Arial" charset="0"/>
              </a:rPr>
              <a:t>(1Cor.5:9-13)</a:t>
            </a:r>
            <a:endParaRPr lang="en-US">
              <a:solidFill>
                <a:schemeClr val="hlink"/>
              </a:solidFill>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animEffect transition="in" filter="fade">
                                      <p:cBhvr>
                                        <p:cTn id="7" dur="500"/>
                                        <p:tgtEl>
                                          <p:spTgt spid="1873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7395">
                                            <p:txEl>
                                              <p:pRg st="1" end="1"/>
                                            </p:txEl>
                                          </p:spTgt>
                                        </p:tgtEl>
                                        <p:attrNameLst>
                                          <p:attrName>style.visibility</p:attrName>
                                        </p:attrNameLst>
                                      </p:cBhvr>
                                      <p:to>
                                        <p:strVal val="visible"/>
                                      </p:to>
                                    </p:set>
                                    <p:animEffect transition="in" filter="fade">
                                      <p:cBhvr>
                                        <p:cTn id="12" dur="500"/>
                                        <p:tgtEl>
                                          <p:spTgt spid="1873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7395">
                                            <p:txEl>
                                              <p:pRg st="2" end="2"/>
                                            </p:txEl>
                                          </p:spTgt>
                                        </p:tgtEl>
                                        <p:attrNameLst>
                                          <p:attrName>style.visibility</p:attrName>
                                        </p:attrNameLst>
                                      </p:cBhvr>
                                      <p:to>
                                        <p:strVal val="visible"/>
                                      </p:to>
                                    </p:set>
                                    <p:animEffect transition="in" filter="fade">
                                      <p:cBhvr>
                                        <p:cTn id="17" dur="500"/>
                                        <p:tgtEl>
                                          <p:spTgt spid="1873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7395">
                                            <p:txEl>
                                              <p:pRg st="3" end="3"/>
                                            </p:txEl>
                                          </p:spTgt>
                                        </p:tgtEl>
                                        <p:attrNameLst>
                                          <p:attrName>style.visibility</p:attrName>
                                        </p:attrNameLst>
                                      </p:cBhvr>
                                      <p:to>
                                        <p:strVal val="visible"/>
                                      </p:to>
                                    </p:set>
                                    <p:animEffect transition="in" filter="fade">
                                      <p:cBhvr>
                                        <p:cTn id="22" dur="500"/>
                                        <p:tgtEl>
                                          <p:spTgt spid="187395">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87395">
                                            <p:txEl>
                                              <p:pRg st="4" end="4"/>
                                            </p:txEl>
                                          </p:spTgt>
                                        </p:tgtEl>
                                        <p:attrNameLst>
                                          <p:attrName>style.visibility</p:attrName>
                                        </p:attrNameLst>
                                      </p:cBhvr>
                                      <p:to>
                                        <p:strVal val="visible"/>
                                      </p:to>
                                    </p:set>
                                    <p:animEffect transition="in" filter="fade">
                                      <p:cBhvr>
                                        <p:cTn id="25" dur="500"/>
                                        <p:tgtEl>
                                          <p:spTgt spid="187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533400" y="76200"/>
            <a:ext cx="7620000" cy="1143000"/>
          </a:xfrm>
        </p:spPr>
        <p:txBody>
          <a:bodyPr/>
          <a:lstStyle/>
          <a:p>
            <a:pPr>
              <a:defRPr/>
            </a:pPr>
            <a:r>
              <a:rPr lang="en-US" b="1" dirty="0">
                <a:effectLst>
                  <a:outerShdw blurRad="50800" dist="38100" dir="2700000" algn="tl" rotWithShape="0">
                    <a:prstClr val="black">
                      <a:alpha val="40000"/>
                    </a:prstClr>
                  </a:outerShdw>
                </a:effectLst>
                <a:latin typeface="Arial" charset="0"/>
              </a:rPr>
              <a:t>A Good Test For Every Situation</a:t>
            </a:r>
          </a:p>
        </p:txBody>
      </p:sp>
      <p:sp>
        <p:nvSpPr>
          <p:cNvPr id="188419" name="Rectangle 3"/>
          <p:cNvSpPr>
            <a:spLocks noGrp="1" noChangeArrowheads="1"/>
          </p:cNvSpPr>
          <p:nvPr>
            <p:ph type="body" idx="1"/>
          </p:nvPr>
        </p:nvSpPr>
        <p:spPr/>
        <p:txBody>
          <a:bodyPr/>
          <a:lstStyle/>
          <a:p>
            <a:r>
              <a:rPr lang="en-US" b="1">
                <a:latin typeface="Arial" charset="0"/>
              </a:rPr>
              <a:t>Are You…</a:t>
            </a:r>
          </a:p>
          <a:p>
            <a:pPr lvl="1"/>
            <a:r>
              <a:rPr lang="en-US">
                <a:latin typeface="Arial" charset="0"/>
              </a:rPr>
              <a:t>Punishing him as a brother? </a:t>
            </a:r>
            <a:r>
              <a:rPr lang="en-US">
                <a:solidFill>
                  <a:schemeClr val="hlink"/>
                </a:solidFill>
                <a:latin typeface="Arial" charset="0"/>
              </a:rPr>
              <a:t>(2Cor.2:6)</a:t>
            </a:r>
            <a:r>
              <a:rPr lang="en-US">
                <a:latin typeface="Arial" charset="0"/>
              </a:rPr>
              <a:t> </a:t>
            </a:r>
            <a:r>
              <a:rPr lang="en-US">
                <a:solidFill>
                  <a:schemeClr val="hlink"/>
                </a:solidFill>
                <a:latin typeface="Arial" charset="0"/>
              </a:rPr>
              <a:t>(2Thess.3:15)</a:t>
            </a:r>
          </a:p>
          <a:p>
            <a:pPr lvl="1"/>
            <a:r>
              <a:rPr lang="en-US">
                <a:latin typeface="Arial" charset="0"/>
              </a:rPr>
              <a:t>Avoiding them? </a:t>
            </a:r>
            <a:r>
              <a:rPr lang="en-US">
                <a:solidFill>
                  <a:schemeClr val="hlink"/>
                </a:solidFill>
                <a:latin typeface="Arial" charset="0"/>
              </a:rPr>
              <a:t>(Rom.16:17)</a:t>
            </a:r>
          </a:p>
          <a:p>
            <a:pPr lvl="1"/>
            <a:r>
              <a:rPr lang="en-US">
                <a:latin typeface="Arial" charset="0"/>
              </a:rPr>
              <a:t>Not keeping company with them, not even eating with them? 	</a:t>
            </a:r>
            <a:r>
              <a:rPr lang="en-US">
                <a:solidFill>
                  <a:schemeClr val="hlink"/>
                </a:solidFill>
                <a:latin typeface="Arial" charset="0"/>
              </a:rPr>
              <a:t>(1Cor.5:11)</a:t>
            </a:r>
          </a:p>
          <a:p>
            <a:pPr lvl="1"/>
            <a:r>
              <a:rPr lang="en-US">
                <a:latin typeface="Arial" charset="0"/>
              </a:rPr>
              <a:t>Having no joint participation with them? </a:t>
            </a:r>
            <a:r>
              <a:rPr lang="en-US">
                <a:solidFill>
                  <a:schemeClr val="hlink"/>
                </a:solidFill>
                <a:latin typeface="Arial" charset="0"/>
              </a:rPr>
              <a:t>(Eph.5:11)</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8419">
                                            <p:txEl>
                                              <p:pRg st="1" end="1"/>
                                            </p:txEl>
                                          </p:spTgt>
                                        </p:tgtEl>
                                        <p:attrNameLst>
                                          <p:attrName>style.visibility</p:attrName>
                                        </p:attrNameLst>
                                      </p:cBhvr>
                                      <p:to>
                                        <p:strVal val="visible"/>
                                      </p:to>
                                    </p:set>
                                    <p:animEffect transition="in" filter="fade">
                                      <p:cBhvr>
                                        <p:cTn id="7" dur="500"/>
                                        <p:tgtEl>
                                          <p:spTgt spid="18841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8419">
                                            <p:txEl>
                                              <p:pRg st="2" end="2"/>
                                            </p:txEl>
                                          </p:spTgt>
                                        </p:tgtEl>
                                        <p:attrNameLst>
                                          <p:attrName>style.visibility</p:attrName>
                                        </p:attrNameLst>
                                      </p:cBhvr>
                                      <p:to>
                                        <p:strVal val="visible"/>
                                      </p:to>
                                    </p:set>
                                    <p:animEffect transition="in" filter="fade">
                                      <p:cBhvr>
                                        <p:cTn id="12" dur="500"/>
                                        <p:tgtEl>
                                          <p:spTgt spid="18841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8419">
                                            <p:txEl>
                                              <p:pRg st="3" end="3"/>
                                            </p:txEl>
                                          </p:spTgt>
                                        </p:tgtEl>
                                        <p:attrNameLst>
                                          <p:attrName>style.visibility</p:attrName>
                                        </p:attrNameLst>
                                      </p:cBhvr>
                                      <p:to>
                                        <p:strVal val="visible"/>
                                      </p:to>
                                    </p:set>
                                    <p:animEffect transition="in" filter="fade">
                                      <p:cBhvr>
                                        <p:cTn id="17" dur="500"/>
                                        <p:tgtEl>
                                          <p:spTgt spid="18841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8419">
                                            <p:txEl>
                                              <p:pRg st="4" end="4"/>
                                            </p:txEl>
                                          </p:spTgt>
                                        </p:tgtEl>
                                        <p:attrNameLst>
                                          <p:attrName>style.visibility</p:attrName>
                                        </p:attrNameLst>
                                      </p:cBhvr>
                                      <p:to>
                                        <p:strVal val="visible"/>
                                      </p:to>
                                    </p:set>
                                    <p:animEffect transition="in" filter="fade">
                                      <p:cBhvr>
                                        <p:cTn id="22" dur="500"/>
                                        <p:tgtEl>
                                          <p:spTgt spid="1884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9"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533400" y="76200"/>
            <a:ext cx="7620000" cy="1143000"/>
          </a:xfrm>
        </p:spPr>
        <p:txBody>
          <a:bodyPr/>
          <a:lstStyle/>
          <a:p>
            <a:pPr>
              <a:defRPr/>
            </a:pPr>
            <a:r>
              <a:rPr lang="en-US" b="1" dirty="0">
                <a:effectLst>
                  <a:outerShdw blurRad="50800" dist="38100" dir="2700000" algn="tl" rotWithShape="0">
                    <a:prstClr val="black">
                      <a:alpha val="40000"/>
                    </a:prstClr>
                  </a:outerShdw>
                </a:effectLst>
                <a:latin typeface="Arial" charset="0"/>
              </a:rPr>
              <a:t>A Good Test For Every Situation</a:t>
            </a:r>
          </a:p>
        </p:txBody>
      </p:sp>
      <p:sp>
        <p:nvSpPr>
          <p:cNvPr id="189443" name="Rectangle 3"/>
          <p:cNvSpPr>
            <a:spLocks noGrp="1" noChangeArrowheads="1"/>
          </p:cNvSpPr>
          <p:nvPr>
            <p:ph type="body" idx="1"/>
          </p:nvPr>
        </p:nvSpPr>
        <p:spPr/>
        <p:txBody>
          <a:bodyPr/>
          <a:lstStyle/>
          <a:p>
            <a:r>
              <a:rPr lang="en-US" b="1">
                <a:latin typeface="Arial" charset="0"/>
              </a:rPr>
              <a:t>Are You…</a:t>
            </a:r>
          </a:p>
          <a:p>
            <a:pPr lvl="1"/>
            <a:r>
              <a:rPr lang="en-US">
                <a:latin typeface="Arial" charset="0"/>
              </a:rPr>
              <a:t>Withdrawing from them? </a:t>
            </a:r>
            <a:r>
              <a:rPr lang="en-US">
                <a:solidFill>
                  <a:schemeClr val="hlink"/>
                </a:solidFill>
                <a:latin typeface="Arial" charset="0"/>
              </a:rPr>
              <a:t>(2Thess.3:6)</a:t>
            </a:r>
          </a:p>
          <a:p>
            <a:pPr lvl="1"/>
            <a:r>
              <a:rPr lang="en-US">
                <a:latin typeface="Arial" charset="0"/>
              </a:rPr>
              <a:t>Turning away from them? </a:t>
            </a:r>
            <a:r>
              <a:rPr lang="en-US">
                <a:solidFill>
                  <a:schemeClr val="hlink"/>
                </a:solidFill>
                <a:latin typeface="Arial" charset="0"/>
              </a:rPr>
              <a:t>(2Tim.3:5)</a:t>
            </a:r>
          </a:p>
          <a:p>
            <a:pPr lvl="1"/>
            <a:r>
              <a:rPr lang="en-US">
                <a:latin typeface="Arial" charset="0"/>
              </a:rPr>
              <a:t>Rejecting them? </a:t>
            </a:r>
            <a:r>
              <a:rPr lang="en-US">
                <a:solidFill>
                  <a:schemeClr val="hlink"/>
                </a:solidFill>
                <a:latin typeface="Arial" charset="0"/>
              </a:rPr>
              <a:t>(Tim.3:10)</a:t>
            </a:r>
          </a:p>
          <a:p>
            <a:pPr lvl="1"/>
            <a:r>
              <a:rPr lang="en-US">
                <a:latin typeface="Arial" charset="0"/>
              </a:rPr>
              <a:t>Treating them like the Jew treated a heathen and tax collector? </a:t>
            </a:r>
            <a:r>
              <a:rPr lang="en-US">
                <a:solidFill>
                  <a:schemeClr val="hlink"/>
                </a:solidFill>
                <a:latin typeface="Arial" charset="0"/>
              </a:rPr>
              <a:t>(Matt.18:17)</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9443">
                                            <p:txEl>
                                              <p:pRg st="1" end="1"/>
                                            </p:txEl>
                                          </p:spTgt>
                                        </p:tgtEl>
                                        <p:attrNameLst>
                                          <p:attrName>style.visibility</p:attrName>
                                        </p:attrNameLst>
                                      </p:cBhvr>
                                      <p:to>
                                        <p:strVal val="visible"/>
                                      </p:to>
                                    </p:set>
                                    <p:animEffect transition="in" filter="fade">
                                      <p:cBhvr>
                                        <p:cTn id="7" dur="500"/>
                                        <p:tgtEl>
                                          <p:spTgt spid="18944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9443">
                                            <p:txEl>
                                              <p:pRg st="2" end="2"/>
                                            </p:txEl>
                                          </p:spTgt>
                                        </p:tgtEl>
                                        <p:attrNameLst>
                                          <p:attrName>style.visibility</p:attrName>
                                        </p:attrNameLst>
                                      </p:cBhvr>
                                      <p:to>
                                        <p:strVal val="visible"/>
                                      </p:to>
                                    </p:set>
                                    <p:animEffect transition="in" filter="fade">
                                      <p:cBhvr>
                                        <p:cTn id="12" dur="500"/>
                                        <p:tgtEl>
                                          <p:spTgt spid="18944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9443">
                                            <p:txEl>
                                              <p:pRg st="3" end="3"/>
                                            </p:txEl>
                                          </p:spTgt>
                                        </p:tgtEl>
                                        <p:attrNameLst>
                                          <p:attrName>style.visibility</p:attrName>
                                        </p:attrNameLst>
                                      </p:cBhvr>
                                      <p:to>
                                        <p:strVal val="visible"/>
                                      </p:to>
                                    </p:set>
                                    <p:animEffect transition="in" filter="fade">
                                      <p:cBhvr>
                                        <p:cTn id="17" dur="500"/>
                                        <p:tgtEl>
                                          <p:spTgt spid="18944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9443">
                                            <p:txEl>
                                              <p:pRg st="4" end="4"/>
                                            </p:txEl>
                                          </p:spTgt>
                                        </p:tgtEl>
                                        <p:attrNameLst>
                                          <p:attrName>style.visibility</p:attrName>
                                        </p:attrNameLst>
                                      </p:cBhvr>
                                      <p:to>
                                        <p:strVal val="visible"/>
                                      </p:to>
                                    </p:set>
                                    <p:animEffect transition="in" filter="fade">
                                      <p:cBhvr>
                                        <p:cTn id="22" dur="500"/>
                                        <p:tgtEl>
                                          <p:spTgt spid="1894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3"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Hebrews 12:5-11</a:t>
            </a:r>
          </a:p>
        </p:txBody>
      </p:sp>
      <p:sp>
        <p:nvSpPr>
          <p:cNvPr id="10243" name="Rectangle 3"/>
          <p:cNvSpPr>
            <a:spLocks noGrp="1" noChangeArrowheads="1"/>
          </p:cNvSpPr>
          <p:nvPr>
            <p:ph type="body" idx="1"/>
          </p:nvPr>
        </p:nvSpPr>
        <p:spPr/>
        <p:txBody>
          <a:bodyPr/>
          <a:lstStyle/>
          <a:p>
            <a:pPr>
              <a:lnSpc>
                <a:spcPct val="110000"/>
              </a:lnSpc>
              <a:spcBef>
                <a:spcPct val="0"/>
              </a:spcBef>
              <a:buClr>
                <a:schemeClr val="bg1"/>
              </a:buClr>
            </a:pPr>
            <a:r>
              <a:rPr lang="ja-JP" altLang="en-US" i="1">
                <a:latin typeface="Arial" charset="0"/>
              </a:rPr>
              <a:t>“</a:t>
            </a:r>
            <a:r>
              <a:rPr lang="en-US" altLang="ja-JP" i="1">
                <a:latin typeface="Arial" charset="0"/>
              </a:rPr>
              <a:t>…My son, do not despise the chastening of the Lord, nor be discouraged when you are rebuked by Him; For whom the Lord loves He chastens, and scourges every son whom He receives.</a:t>
            </a:r>
            <a:r>
              <a:rPr lang="ja-JP" altLang="en-US" i="1">
                <a:latin typeface="Arial" charset="0"/>
              </a:rPr>
              <a:t>”</a:t>
            </a:r>
            <a:endParaRPr lang="en-US" i="1">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a:defRPr/>
            </a:pPr>
            <a:r>
              <a:rPr lang="en-US" b="1" dirty="0">
                <a:effectLst>
                  <a:outerShdw blurRad="50800" dist="38100" dir="2700000" algn="tl" rotWithShape="0">
                    <a:prstClr val="black">
                      <a:alpha val="40000"/>
                    </a:prstClr>
                  </a:outerShdw>
                </a:effectLst>
                <a:latin typeface="Arial" charset="0"/>
              </a:rPr>
              <a:t>Hebrews 12:5-11</a:t>
            </a:r>
          </a:p>
        </p:txBody>
      </p:sp>
      <p:sp>
        <p:nvSpPr>
          <p:cNvPr id="13315" name="Rectangle 3"/>
          <p:cNvSpPr>
            <a:spLocks noGrp="1" noChangeArrowheads="1"/>
          </p:cNvSpPr>
          <p:nvPr>
            <p:ph type="body" idx="1"/>
          </p:nvPr>
        </p:nvSpPr>
        <p:spPr/>
        <p:txBody>
          <a:bodyPr/>
          <a:lstStyle/>
          <a:p>
            <a:pPr>
              <a:lnSpc>
                <a:spcPct val="110000"/>
              </a:lnSpc>
              <a:spcBef>
                <a:spcPct val="0"/>
              </a:spcBef>
              <a:buClr>
                <a:schemeClr val="bg1"/>
              </a:buClr>
            </a:pPr>
            <a:r>
              <a:rPr lang="ja-JP" altLang="en-US" i="1">
                <a:latin typeface="Arial" charset="0"/>
              </a:rPr>
              <a:t>“</a:t>
            </a:r>
            <a:r>
              <a:rPr lang="en-US" altLang="ja-JP" i="1">
                <a:latin typeface="Arial" charset="0"/>
              </a:rPr>
              <a:t>Now no chastening seems to be joyful for the present, but grievous; nevertheless, afterward it yields the peaceable fruit of righteousness to those who have been trained by it.</a:t>
            </a:r>
            <a:r>
              <a:rPr lang="ja-JP" altLang="en-US" i="1">
                <a:latin typeface="Arial" charset="0"/>
              </a:rPr>
              <a:t>”</a:t>
            </a:r>
            <a:endParaRPr lang="en-US" i="1">
              <a:latin typeface="Arial" charset="0"/>
            </a:endParaRP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500"/>
                                        <p:tgtEl>
                                          <p:spTgt spid="133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noChangeArrowheads="1"/>
          </p:cNvSpPr>
          <p:nvPr>
            <p:ph type="ctrTitle"/>
          </p:nvPr>
        </p:nvSpPr>
        <p:spPr/>
        <p:txBody>
          <a:bodyPr/>
          <a:lstStyle/>
          <a:p>
            <a:r>
              <a:rPr lang="en-US">
                <a:latin typeface="Arial" charset="0"/>
              </a:rPr>
              <a:t>Church Discipline</a:t>
            </a:r>
          </a:p>
        </p:txBody>
      </p:sp>
      <p:sp>
        <p:nvSpPr>
          <p:cNvPr id="113666" name="Rectangle 3"/>
          <p:cNvSpPr>
            <a:spLocks noGrp="1" noChangeArrowheads="1"/>
          </p:cNvSpPr>
          <p:nvPr>
            <p:ph type="subTitle" idx="1"/>
          </p:nvPr>
        </p:nvSpPr>
        <p:spPr/>
        <p:txBody>
          <a:bodyPr/>
          <a:lstStyle/>
          <a:p>
            <a:r>
              <a:rPr lang="en-US">
                <a:latin typeface="Arial" charset="0"/>
              </a:rPr>
              <a:t>An extensive study of corrective church discipline</a:t>
            </a:r>
          </a:p>
        </p:txBody>
      </p:sp>
      <p:sp>
        <p:nvSpPr>
          <p:cNvPr id="3" name="Footer Placeholder 2"/>
          <p:cNvSpPr>
            <a:spLocks noGrp="1"/>
          </p:cNvSpPr>
          <p:nvPr>
            <p:ph type="ftr" sz="quarter" idx="11"/>
          </p:nvPr>
        </p:nvSpPr>
        <p:spPr/>
        <p:txBody>
          <a:bodyPr/>
          <a:lstStyle/>
          <a:p>
            <a:pPr>
              <a:defRPr/>
            </a:pPr>
            <a:r>
              <a:rPr lang="en-US"/>
              <a:t>Prepared by Brett W. Hogland</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Blue mosaic design template">
  <a:themeElements>
    <a:clrScheme name="Blue mosaic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Blue mosaic design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ue mosaic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mosaic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mosaic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mosaic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mosaic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mosaic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mosaic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mosaic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mosaic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mosaic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mosaic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mosaic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mosaic design template 1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Blue strands design template</Template>
  <TotalTime>1294</TotalTime>
  <Words>5593</Words>
  <Application>Microsoft Macintosh PowerPoint</Application>
  <PresentationFormat>On-screen Show (4:3)</PresentationFormat>
  <Paragraphs>553</Paragraphs>
  <Slides>97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97</vt:i4>
      </vt:variant>
    </vt:vector>
  </HeadingPairs>
  <TitlesOfParts>
    <vt:vector size="104" baseType="lpstr">
      <vt:lpstr>Arial</vt:lpstr>
      <vt:lpstr>ＭＳ Ｐゴシック</vt:lpstr>
      <vt:lpstr>Calibri</vt:lpstr>
      <vt:lpstr>Copperplate</vt:lpstr>
      <vt:lpstr>Wingdings</vt:lpstr>
      <vt:lpstr>Symbol</vt:lpstr>
      <vt:lpstr>Blue mosaic design template</vt:lpstr>
      <vt:lpstr>Church Discipline</vt:lpstr>
      <vt:lpstr>Voices From The Past</vt:lpstr>
      <vt:lpstr>Voices From The Past</vt:lpstr>
      <vt:lpstr>Voices From The Past</vt:lpstr>
      <vt:lpstr>Hebrews 12:5-11</vt:lpstr>
      <vt:lpstr>Hebrews 12:5-11</vt:lpstr>
      <vt:lpstr>Hebrews 12:5-11</vt:lpstr>
      <vt:lpstr>Hebrews 12:5-11</vt:lpstr>
      <vt:lpstr>Two Extremes</vt:lpstr>
      <vt:lpstr>The Need</vt:lpstr>
      <vt:lpstr>Corrective Church Discipline Is A New Testament Doctrine</vt:lpstr>
      <vt:lpstr>Corrective Church Discipline Is A New Testament Doctrine</vt:lpstr>
      <vt:lpstr>Corrective Church Discipline Is A New Testament Doctrine</vt:lpstr>
      <vt:lpstr>Corrective Church Discipline Is A New Testament Doctrine</vt:lpstr>
      <vt:lpstr>God’s Use Of Discipline</vt:lpstr>
      <vt:lpstr>God’s Use Of Discipline</vt:lpstr>
      <vt:lpstr>Church Discipline</vt:lpstr>
      <vt:lpstr>What Does Discipline Mean?</vt:lpstr>
      <vt:lpstr>What Does Discipline Mean?</vt:lpstr>
      <vt:lpstr>What Does Discipline Mean?</vt:lpstr>
      <vt:lpstr>What Does Discipline Mean?</vt:lpstr>
      <vt:lpstr>What Does Discipline Mean?</vt:lpstr>
      <vt:lpstr>What Does Discipline Mean?</vt:lpstr>
      <vt:lpstr>What Does Discipline Mean?</vt:lpstr>
      <vt:lpstr>What Does Discipline Mean?</vt:lpstr>
      <vt:lpstr>What Does Discipline Mean?</vt:lpstr>
      <vt:lpstr>What Does Discipline Mean?</vt:lpstr>
      <vt:lpstr>What Does Discipline Mean?</vt:lpstr>
      <vt:lpstr>What Does Discipline Mean?</vt:lpstr>
      <vt:lpstr>What Does Discipline Mean?</vt:lpstr>
      <vt:lpstr>What Is “Church” Discipline?</vt:lpstr>
      <vt:lpstr>What Is “Church” Discipline?</vt:lpstr>
      <vt:lpstr>What Is “Church” Discipline?</vt:lpstr>
      <vt:lpstr>What Is “Church” Discipline?</vt:lpstr>
      <vt:lpstr>What Is “Church” Discipline?</vt:lpstr>
      <vt:lpstr>What Is “Church” Discipline?</vt:lpstr>
      <vt:lpstr>What Is “Church” Discipline?</vt:lpstr>
      <vt:lpstr>What Is “Church” Discipline?</vt:lpstr>
      <vt:lpstr>What Is “Church” Discipline?</vt:lpstr>
      <vt:lpstr>What Is “Church” Discipline?</vt:lpstr>
      <vt:lpstr>What Is “Church” Discipline?</vt:lpstr>
      <vt:lpstr>What Is “Church” Discipline?</vt:lpstr>
      <vt:lpstr>What Is “Church” Discipline?</vt:lpstr>
      <vt:lpstr>Church Discipline Is Two-Fold</vt:lpstr>
      <vt:lpstr>Church Discipline Is Two-Fold</vt:lpstr>
      <vt:lpstr>Church Discipline Is Two-Fold</vt:lpstr>
      <vt:lpstr>Church Discipline</vt:lpstr>
      <vt:lpstr>Why Is Church Discipline Necessary?</vt:lpstr>
      <vt:lpstr>Why Is Church Discipline Necessary?</vt:lpstr>
      <vt:lpstr>Why Is Church Discipline Necessary?</vt:lpstr>
      <vt:lpstr>Why Is Church Discipline Necessary?</vt:lpstr>
      <vt:lpstr>Why Is Church Discipline Necessary?</vt:lpstr>
      <vt:lpstr>Why Is Church Discipline Necessary?</vt:lpstr>
      <vt:lpstr>Why Is Church Discipline Necessary?</vt:lpstr>
      <vt:lpstr>Church Discipline</vt:lpstr>
      <vt:lpstr>What Is The Purpose Of Corrective Church Discipline?</vt:lpstr>
      <vt:lpstr>What Is The Purpose Of Corrective Church Discipline?</vt:lpstr>
      <vt:lpstr>What Is The Purpose Of Corrective Church Discipline?</vt:lpstr>
      <vt:lpstr>What Is The Purpose Of Corrective Church Discipline?</vt:lpstr>
      <vt:lpstr>What Is The Purpose Of Corrective Church Discipline?</vt:lpstr>
      <vt:lpstr>What Is The Purpose Of Corrective Church Discipline?</vt:lpstr>
      <vt:lpstr>What Is The Purpose Of Corrective Church Discipline?</vt:lpstr>
      <vt:lpstr>What Is The Purpose Of Corrective Church Discipline?</vt:lpstr>
      <vt:lpstr>Church Discipline</vt:lpstr>
      <vt:lpstr>Who Should Receive Corrective Discipline?</vt:lpstr>
      <vt:lpstr>Who Should Receive Corrective Discipline?</vt:lpstr>
      <vt:lpstr>Who Should Receive Corrective Discipline?</vt:lpstr>
      <vt:lpstr>Who Should Receive Corrective Discipline?</vt:lpstr>
      <vt:lpstr>Who Should Receive Corrective Discipline?</vt:lpstr>
      <vt:lpstr>Who Should Receive Corrective Discipline?</vt:lpstr>
      <vt:lpstr>Church Discipline</vt:lpstr>
      <vt:lpstr>Who Is Responsible For Taking Action?</vt:lpstr>
      <vt:lpstr>Who Is Responsible For Taking Action?</vt:lpstr>
      <vt:lpstr>Who Is Responsible For Taking Action?</vt:lpstr>
      <vt:lpstr>Church Discipline</vt:lpstr>
      <vt:lpstr>How Should Corrective Discipline Be Carried Out?</vt:lpstr>
      <vt:lpstr>How Should Corrective Discipline Be Carried Out?</vt:lpstr>
      <vt:lpstr>Church Discipline</vt:lpstr>
      <vt:lpstr>What About Family Members?</vt:lpstr>
      <vt:lpstr>What About Family Members?</vt:lpstr>
      <vt:lpstr>What About Family Members?</vt:lpstr>
      <vt:lpstr>What About Family Members?</vt:lpstr>
      <vt:lpstr>What About Family Members?</vt:lpstr>
      <vt:lpstr>What About Family Members?</vt:lpstr>
      <vt:lpstr>What About Family Members?</vt:lpstr>
      <vt:lpstr>What About Family Members?</vt:lpstr>
      <vt:lpstr>What About Family Members?</vt:lpstr>
      <vt:lpstr>What About Family Members?</vt:lpstr>
      <vt:lpstr>Church Discipline</vt:lpstr>
      <vt:lpstr>How Are We To Treat The Disorderly?</vt:lpstr>
      <vt:lpstr>“…like a heathen and a tax collector.” (Matt.18:17)</vt:lpstr>
      <vt:lpstr>How Are We To Treat The Disorderly?</vt:lpstr>
      <vt:lpstr>A Good Test For Every Situation</vt:lpstr>
      <vt:lpstr>A Good Test For Every Situation</vt:lpstr>
      <vt:lpstr>Hebrews 12:5-11</vt:lpstr>
      <vt:lpstr>Hebrews 12:5-11</vt:lpstr>
      <vt:lpstr>Church Discipline</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Discipline</dc:title>
  <dc:creator>Brett W. Hogland</dc:creator>
  <cp:lastModifiedBy>Brett Hogland</cp:lastModifiedBy>
  <cp:revision>49</cp:revision>
  <dcterms:created xsi:type="dcterms:W3CDTF">2004-02-29T04:18:07Z</dcterms:created>
  <dcterms:modified xsi:type="dcterms:W3CDTF">2014-01-30T17:14:33Z</dcterms:modified>
</cp:coreProperties>
</file>